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  <p:sldId id="293" r:id="rId3"/>
    <p:sldId id="294" r:id="rId4"/>
    <p:sldId id="295" r:id="rId5"/>
    <p:sldId id="297" r:id="rId6"/>
    <p:sldId id="298" r:id="rId7"/>
    <p:sldId id="277" r:id="rId8"/>
    <p:sldId id="287" r:id="rId9"/>
    <p:sldId id="259" r:id="rId10"/>
    <p:sldId id="260" r:id="rId11"/>
    <p:sldId id="257" r:id="rId12"/>
    <p:sldId id="281" r:id="rId13"/>
  </p:sldIdLst>
  <p:sldSz cx="43891200" cy="32918400"/>
  <p:notesSz cx="6858000" cy="9144000"/>
  <p:defaultTextStyle>
    <a:defPPr>
      <a:defRPr lang="en-US"/>
    </a:defPPr>
    <a:lvl1pPr marL="0" algn="l" defTabSz="2193929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3929" algn="l" defTabSz="2193929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7863" algn="l" defTabSz="2193929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1792" algn="l" defTabSz="2193929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5727" algn="l" defTabSz="2193929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69656" algn="l" defTabSz="2193929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3590" algn="l" defTabSz="2193929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57520" algn="l" defTabSz="2193929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1448" algn="l" defTabSz="2193929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07">
          <p15:clr>
            <a:srgbClr val="A4A3A4"/>
          </p15:clr>
        </p15:guide>
        <p15:guide id="2" orient="horz" pos="4051">
          <p15:clr>
            <a:srgbClr val="A4A3A4"/>
          </p15:clr>
        </p15:guide>
        <p15:guide id="3" pos="27000">
          <p15:clr>
            <a:srgbClr val="A4A3A4"/>
          </p15:clr>
        </p15:guide>
        <p15:guide id="4" pos="6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313"/>
    <a:srgbClr val="464549"/>
    <a:srgbClr val="537C33"/>
    <a:srgbClr val="C41E2F"/>
    <a:srgbClr val="3976BE"/>
    <a:srgbClr val="C71C2C"/>
    <a:srgbClr val="357493"/>
    <a:srgbClr val="90A69E"/>
    <a:srgbClr val="C1AF8D"/>
    <a:srgbClr val="BE4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1" autoAdjust="0"/>
    <p:restoredTop sz="93814" autoAdjust="0"/>
  </p:normalViewPr>
  <p:slideViewPr>
    <p:cSldViewPr snapToGrid="0" snapToObjects="1" showGuides="1">
      <p:cViewPr varScale="1">
        <p:scale>
          <a:sx n="15" d="100"/>
          <a:sy n="15" d="100"/>
        </p:scale>
        <p:origin x="1632" y="60"/>
      </p:cViewPr>
      <p:guideLst>
        <p:guide orient="horz" pos="20107"/>
        <p:guide orient="horz" pos="4051"/>
        <p:guide pos="27000"/>
        <p:guide pos="6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8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3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7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1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69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3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1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8D0C-1E73-0A4F-82D9-254A22936925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7336-9B73-7942-B20F-D3B584F995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8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8D0C-1E73-0A4F-82D9-254A22936925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7336-9B73-7942-B20F-D3B584F995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0" y="7033270"/>
            <a:ext cx="49377600" cy="1497939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0" y="7033270"/>
            <a:ext cx="147401280" cy="1497939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8D0C-1E73-0A4F-82D9-254A22936925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7336-9B73-7942-B20F-D3B584F995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8D0C-1E73-0A4F-82D9-254A22936925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7336-9B73-7942-B20F-D3B584F995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9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31"/>
            <a:ext cx="37307520" cy="72008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3929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387863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179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572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6965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359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575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1448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8D0C-1E73-0A4F-82D9-254A22936925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7336-9B73-7942-B20F-D3B584F995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6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0" y="40965121"/>
            <a:ext cx="98389440" cy="1158621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093760" y="40965121"/>
            <a:ext cx="98389440" cy="1158621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8D0C-1E73-0A4F-82D9-254A22936925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7336-9B73-7942-B20F-D3B584F995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3929" indent="0">
              <a:buNone/>
              <a:defRPr sz="9600" b="1"/>
            </a:lvl2pPr>
            <a:lvl3pPr marL="4387863" indent="0">
              <a:buNone/>
              <a:defRPr sz="8700" b="1"/>
            </a:lvl3pPr>
            <a:lvl4pPr marL="6581792" indent="0">
              <a:buNone/>
              <a:defRPr sz="7700" b="1"/>
            </a:lvl4pPr>
            <a:lvl5pPr marL="8775727" indent="0">
              <a:buNone/>
              <a:defRPr sz="7700" b="1"/>
            </a:lvl5pPr>
            <a:lvl6pPr marL="10969656" indent="0">
              <a:buNone/>
              <a:defRPr sz="7700" b="1"/>
            </a:lvl6pPr>
            <a:lvl7pPr marL="13163590" indent="0">
              <a:buNone/>
              <a:defRPr sz="7700" b="1"/>
            </a:lvl7pPr>
            <a:lvl8pPr marL="15357520" indent="0">
              <a:buNone/>
              <a:defRPr sz="7700" b="1"/>
            </a:lvl8pPr>
            <a:lvl9pPr marL="17551448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7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3929" indent="0">
              <a:buNone/>
              <a:defRPr sz="9600" b="1"/>
            </a:lvl2pPr>
            <a:lvl3pPr marL="4387863" indent="0">
              <a:buNone/>
              <a:defRPr sz="8700" b="1"/>
            </a:lvl3pPr>
            <a:lvl4pPr marL="6581792" indent="0">
              <a:buNone/>
              <a:defRPr sz="7700" b="1"/>
            </a:lvl4pPr>
            <a:lvl5pPr marL="8775727" indent="0">
              <a:buNone/>
              <a:defRPr sz="7700" b="1"/>
            </a:lvl5pPr>
            <a:lvl6pPr marL="10969656" indent="0">
              <a:buNone/>
              <a:defRPr sz="7700" b="1"/>
            </a:lvl6pPr>
            <a:lvl7pPr marL="13163590" indent="0">
              <a:buNone/>
              <a:defRPr sz="7700" b="1"/>
            </a:lvl7pPr>
            <a:lvl8pPr marL="15357520" indent="0">
              <a:buNone/>
              <a:defRPr sz="7700" b="1"/>
            </a:lvl8pPr>
            <a:lvl9pPr marL="17551448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7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8D0C-1E73-0A4F-82D9-254A22936925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7336-9B73-7942-B20F-D3B584F995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9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8D0C-1E73-0A4F-82D9-254A22936925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7336-9B73-7942-B20F-D3B584F995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6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8D0C-1E73-0A4F-82D9-254A22936925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7336-9B73-7942-B20F-D3B584F995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4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8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8"/>
            <a:ext cx="24536400" cy="2809494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8" y="6888488"/>
            <a:ext cx="14439902" cy="22517103"/>
          </a:xfrm>
        </p:spPr>
        <p:txBody>
          <a:bodyPr/>
          <a:lstStyle>
            <a:lvl1pPr marL="0" indent="0">
              <a:buNone/>
              <a:defRPr sz="6700"/>
            </a:lvl1pPr>
            <a:lvl2pPr marL="2193929" indent="0">
              <a:buNone/>
              <a:defRPr sz="5800"/>
            </a:lvl2pPr>
            <a:lvl3pPr marL="4387863" indent="0">
              <a:buNone/>
              <a:defRPr sz="4800"/>
            </a:lvl3pPr>
            <a:lvl4pPr marL="6581792" indent="0">
              <a:buNone/>
              <a:defRPr sz="4300"/>
            </a:lvl4pPr>
            <a:lvl5pPr marL="8775727" indent="0">
              <a:buNone/>
              <a:defRPr sz="4300"/>
            </a:lvl5pPr>
            <a:lvl6pPr marL="10969656" indent="0">
              <a:buNone/>
              <a:defRPr sz="4300"/>
            </a:lvl6pPr>
            <a:lvl7pPr marL="13163590" indent="0">
              <a:buNone/>
              <a:defRPr sz="4300"/>
            </a:lvl7pPr>
            <a:lvl8pPr marL="15357520" indent="0">
              <a:buNone/>
              <a:defRPr sz="4300"/>
            </a:lvl8pPr>
            <a:lvl9pPr marL="17551448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8D0C-1E73-0A4F-82D9-254A22936925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7336-9B73-7942-B20F-D3B584F995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2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3929" indent="0">
              <a:buNone/>
              <a:defRPr sz="13400"/>
            </a:lvl2pPr>
            <a:lvl3pPr marL="4387863" indent="0">
              <a:buNone/>
              <a:defRPr sz="11500"/>
            </a:lvl3pPr>
            <a:lvl4pPr marL="6581792" indent="0">
              <a:buNone/>
              <a:defRPr sz="9600"/>
            </a:lvl4pPr>
            <a:lvl5pPr marL="8775727" indent="0">
              <a:buNone/>
              <a:defRPr sz="9600"/>
            </a:lvl5pPr>
            <a:lvl6pPr marL="10969656" indent="0">
              <a:buNone/>
              <a:defRPr sz="9600"/>
            </a:lvl6pPr>
            <a:lvl7pPr marL="13163590" indent="0">
              <a:buNone/>
              <a:defRPr sz="9600"/>
            </a:lvl7pPr>
            <a:lvl8pPr marL="15357520" indent="0">
              <a:buNone/>
              <a:defRPr sz="9600"/>
            </a:lvl8pPr>
            <a:lvl9pPr marL="17551448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3"/>
            <a:ext cx="26334720" cy="3863337"/>
          </a:xfrm>
        </p:spPr>
        <p:txBody>
          <a:bodyPr/>
          <a:lstStyle>
            <a:lvl1pPr marL="0" indent="0">
              <a:buNone/>
              <a:defRPr sz="6700"/>
            </a:lvl1pPr>
            <a:lvl2pPr marL="2193929" indent="0">
              <a:buNone/>
              <a:defRPr sz="5800"/>
            </a:lvl2pPr>
            <a:lvl3pPr marL="4387863" indent="0">
              <a:buNone/>
              <a:defRPr sz="4800"/>
            </a:lvl3pPr>
            <a:lvl4pPr marL="6581792" indent="0">
              <a:buNone/>
              <a:defRPr sz="4300"/>
            </a:lvl4pPr>
            <a:lvl5pPr marL="8775727" indent="0">
              <a:buNone/>
              <a:defRPr sz="4300"/>
            </a:lvl5pPr>
            <a:lvl6pPr marL="10969656" indent="0">
              <a:buNone/>
              <a:defRPr sz="4300"/>
            </a:lvl6pPr>
            <a:lvl7pPr marL="13163590" indent="0">
              <a:buNone/>
              <a:defRPr sz="4300"/>
            </a:lvl7pPr>
            <a:lvl8pPr marL="15357520" indent="0">
              <a:buNone/>
              <a:defRPr sz="4300"/>
            </a:lvl8pPr>
            <a:lvl9pPr marL="17551448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8D0C-1E73-0A4F-82D9-254A22936925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7336-9B73-7942-B20F-D3B584F995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785" tIns="219393" rIns="438785" bIns="219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8"/>
            <a:ext cx="39502080" cy="21724622"/>
          </a:xfrm>
          <a:prstGeom prst="rect">
            <a:avLst/>
          </a:prstGeom>
        </p:spPr>
        <p:txBody>
          <a:bodyPr vert="horz" lIns="438785" tIns="219393" rIns="438785" bIns="219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8"/>
            <a:ext cx="10241280" cy="1752600"/>
          </a:xfrm>
          <a:prstGeom prst="rect">
            <a:avLst/>
          </a:prstGeom>
        </p:spPr>
        <p:txBody>
          <a:bodyPr vert="horz" lIns="438785" tIns="219393" rIns="438785" bIns="219393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08D0C-1E73-0A4F-82D9-254A22936925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8"/>
            <a:ext cx="13898880" cy="1752600"/>
          </a:xfrm>
          <a:prstGeom prst="rect">
            <a:avLst/>
          </a:prstGeom>
        </p:spPr>
        <p:txBody>
          <a:bodyPr vert="horz" lIns="438785" tIns="219393" rIns="438785" bIns="219393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8"/>
            <a:ext cx="10241280" cy="1752600"/>
          </a:xfrm>
          <a:prstGeom prst="rect">
            <a:avLst/>
          </a:prstGeom>
        </p:spPr>
        <p:txBody>
          <a:bodyPr vert="horz" lIns="438785" tIns="219393" rIns="438785" bIns="219393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07336-9B73-7942-B20F-D3B584F995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7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3929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449" indent="-1645449" algn="l" defTabSz="2193929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139" indent="-1371204" algn="l" defTabSz="2193929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4828" indent="-1096964" algn="l" defTabSz="2193929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762" indent="-1096964" algn="l" defTabSz="2193929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2691" indent="-1096964" algn="l" defTabSz="2193929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6621" indent="-1096964" algn="l" defTabSz="219392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0554" indent="-1096964" algn="l" defTabSz="219392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4484" indent="-1096964" algn="l" defTabSz="219392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8413" indent="-1096964" algn="l" defTabSz="219392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392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929" algn="l" defTabSz="219392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7863" algn="l" defTabSz="219392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1792" algn="l" defTabSz="219392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5727" algn="l" defTabSz="219392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9656" algn="l" defTabSz="219392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3590" algn="l" defTabSz="219392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7520" algn="l" defTabSz="219392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1448" algn="l" defTabSz="219392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How to use this document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6840570"/>
            <a:ext cx="39502080" cy="2172462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9000" dirty="0">
                <a:latin typeface="Garamond"/>
                <a:cs typeface="Garamond"/>
              </a:rPr>
              <a:t>This file contains an assortment of templates to use in making a research </a:t>
            </a:r>
            <a:r>
              <a:rPr lang="en-US" sz="9000" dirty="0" smtClean="0">
                <a:latin typeface="Garamond"/>
                <a:cs typeface="Garamond"/>
              </a:rPr>
              <a:t>poster that is sized 36 “x 48”. Another common size is 40” x 40”– you may resize these slides by going to Themes </a:t>
            </a:r>
            <a:r>
              <a:rPr lang="en-US" sz="9000" dirty="0" smtClean="0">
                <a:latin typeface="Garamond"/>
                <a:cs typeface="Garamond"/>
                <a:sym typeface="Wingdings"/>
              </a:rPr>
              <a:t> Slide Size  Page Setup.</a:t>
            </a:r>
            <a:endParaRPr lang="en-US" sz="9000" dirty="0">
              <a:latin typeface="Garamond"/>
              <a:cs typeface="Garamond"/>
            </a:endParaRPr>
          </a:p>
          <a:p>
            <a:pPr>
              <a:lnSpc>
                <a:spcPct val="110000"/>
              </a:lnSpc>
            </a:pPr>
            <a:r>
              <a:rPr lang="en-US" sz="9000" dirty="0">
                <a:latin typeface="Garamond"/>
                <a:cs typeface="Garamond"/>
              </a:rPr>
              <a:t>Browse through the slides to find the template style you like </a:t>
            </a:r>
            <a:r>
              <a:rPr lang="en-US" sz="9000" dirty="0" smtClean="0">
                <a:latin typeface="Garamond"/>
                <a:cs typeface="Garamond"/>
              </a:rPr>
              <a:t>best.</a:t>
            </a:r>
            <a:endParaRPr lang="en-US" sz="9000" dirty="0">
              <a:latin typeface="Garamond"/>
              <a:cs typeface="Garamond"/>
            </a:endParaRPr>
          </a:p>
          <a:p>
            <a:pPr>
              <a:lnSpc>
                <a:spcPct val="110000"/>
              </a:lnSpc>
            </a:pPr>
            <a:r>
              <a:rPr lang="en-US" sz="9000" dirty="0">
                <a:latin typeface="Garamond"/>
                <a:cs typeface="Garamond"/>
              </a:rPr>
              <a:t>Don’t be afraid to mix and match design elements from different templates — find the combination that works best for your </a:t>
            </a:r>
            <a:r>
              <a:rPr lang="en-US" sz="9000" dirty="0" smtClean="0">
                <a:latin typeface="Garamond"/>
                <a:cs typeface="Garamond"/>
              </a:rPr>
              <a:t>project. Not all the headings may apply to your poster. Simply edit as needed!</a:t>
            </a:r>
            <a:endParaRPr lang="en-US" sz="9000" dirty="0">
              <a:latin typeface="Garamond"/>
              <a:cs typeface="Garamond"/>
            </a:endParaRPr>
          </a:p>
          <a:p>
            <a:pPr>
              <a:lnSpc>
                <a:spcPct val="110000"/>
              </a:lnSpc>
            </a:pPr>
            <a:r>
              <a:rPr lang="en-US" sz="9000" dirty="0" smtClean="0">
                <a:latin typeface="Garamond"/>
                <a:cs typeface="Garamond"/>
              </a:rPr>
              <a:t>Be sure to </a:t>
            </a:r>
            <a:r>
              <a:rPr lang="en-US" sz="9000" b="1" dirty="0" smtClean="0">
                <a:latin typeface="Garamond"/>
                <a:cs typeface="Garamond"/>
              </a:rPr>
              <a:t>replace the UT logo with your school’s logo!</a:t>
            </a:r>
            <a:endParaRPr lang="en-US" sz="9000" b="1" dirty="0">
              <a:latin typeface="Garamond"/>
              <a:cs typeface="Garamond"/>
            </a:endParaRPr>
          </a:p>
          <a:p>
            <a:pPr>
              <a:lnSpc>
                <a:spcPct val="110000"/>
              </a:lnSpc>
            </a:pPr>
            <a:r>
              <a:rPr lang="en-US" sz="9000" dirty="0">
                <a:latin typeface="Garamond"/>
                <a:cs typeface="Garamond"/>
              </a:rPr>
              <a:t>After you decide on a template, DELETE THE ONES YOU’RE NOT USING (and these instructions</a:t>
            </a:r>
            <a:r>
              <a:rPr lang="en-US" sz="9000" dirty="0" smtClean="0">
                <a:latin typeface="Garamond"/>
                <a:cs typeface="Garamond"/>
              </a:rPr>
              <a:t>).</a:t>
            </a:r>
            <a:endParaRPr lang="en-US" sz="9000" dirty="0">
              <a:latin typeface="Garamond"/>
              <a:cs typeface="Garamond"/>
            </a:endParaRPr>
          </a:p>
          <a:p>
            <a:pPr>
              <a:lnSpc>
                <a:spcPct val="110000"/>
              </a:lnSpc>
            </a:pPr>
            <a:r>
              <a:rPr lang="en-US" sz="9000" dirty="0">
                <a:latin typeface="Garamond"/>
                <a:cs typeface="Garamond"/>
              </a:rPr>
              <a:t>When you’re ready to send the poster off to be printed, save as PDF and make sure it contains ONLY the slide containing your </a:t>
            </a:r>
            <a:r>
              <a:rPr lang="en-US" sz="9000" dirty="0" smtClean="0">
                <a:latin typeface="Garamond"/>
                <a:cs typeface="Garamond"/>
              </a:rPr>
              <a:t>poster.</a:t>
            </a:r>
            <a:endParaRPr lang="en-US" sz="9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7395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6455" y="1061192"/>
            <a:ext cx="33854179" cy="1855868"/>
          </a:xfrm>
          <a:prstGeom prst="rect">
            <a:avLst/>
          </a:prstGeom>
          <a:noFill/>
        </p:spPr>
        <p:txBody>
          <a:bodyPr wrap="square" lIns="85320" tIns="42660" rIns="85320" bIns="42660" rtlCol="0">
            <a:spAutoFit/>
          </a:bodyPr>
          <a:lstStyle/>
          <a:p>
            <a:r>
              <a:rPr lang="en-US" sz="11500" b="1" dirty="0">
                <a:solidFill>
                  <a:schemeClr val="tx2">
                    <a:lumMod val="50000"/>
                  </a:schemeClr>
                </a:solidFill>
                <a:latin typeface="Avenir Book"/>
                <a:cs typeface="Avenir Book"/>
              </a:rPr>
              <a:t>Title of Research Project (simple, no jargon)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2118" y="3074814"/>
            <a:ext cx="38261981" cy="972557"/>
          </a:xfrm>
          <a:prstGeom prst="rect">
            <a:avLst/>
          </a:prstGeom>
          <a:noFill/>
        </p:spPr>
        <p:txBody>
          <a:bodyPr wrap="square" lIns="85320" tIns="42660" rIns="85320" bIns="42660" rtlCol="0">
            <a:spAutoFit/>
          </a:bodyPr>
          <a:lstStyle/>
          <a:p>
            <a:r>
              <a:rPr lang="en-US" sz="5800" dirty="0">
                <a:solidFill>
                  <a:srgbClr val="10253F"/>
                </a:solidFill>
                <a:latin typeface="Avenir Book"/>
                <a:cs typeface="Avenir Book"/>
              </a:rPr>
              <a:t>Your Name, Department/College, Email Address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35068" y="14952590"/>
            <a:ext cx="12791102" cy="4135647"/>
            <a:chOff x="1131522" y="16894389"/>
            <a:chExt cx="13674724" cy="4595162"/>
          </a:xfrm>
        </p:grpSpPr>
        <p:sp>
          <p:nvSpPr>
            <p:cNvPr id="54" name="Rectangle 53"/>
            <p:cNvSpPr/>
            <p:nvPr/>
          </p:nvSpPr>
          <p:spPr>
            <a:xfrm>
              <a:off x="1283922" y="16894389"/>
              <a:ext cx="13522324" cy="1198834"/>
            </a:xfrm>
            <a:prstGeom prst="rect">
              <a:avLst/>
            </a:prstGeom>
            <a:solidFill>
              <a:srgbClr val="F0B13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Book"/>
                <a:cs typeface="Avenir Book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1522" y="18685365"/>
              <a:ext cx="13522327" cy="28041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Avenir Book"/>
                  <a:cs typeface="Avenir Book"/>
                </a:rPr>
                <a:t>Provide a clear statement of the problem(s) you are trying to solve or the issue(s) you investigated. </a:t>
              </a:r>
            </a:p>
            <a:p>
              <a:pPr lvl="0">
                <a:lnSpc>
                  <a:spcPct val="200000"/>
                </a:lnSpc>
              </a:pPr>
              <a:endParaRPr lang="en-US" sz="2400" dirty="0">
                <a:latin typeface="Avenir Book"/>
                <a:cs typeface="Avenir Book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94377" y="16894389"/>
              <a:ext cx="11060606" cy="109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Avenir Book"/>
                  <a:cs typeface="Avenir Book"/>
                </a:rPr>
                <a:t>Research Questions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711653" y="5182477"/>
            <a:ext cx="12582067" cy="8115315"/>
            <a:chOff x="13654361" y="25829842"/>
            <a:chExt cx="11513526" cy="9017016"/>
          </a:xfrm>
        </p:grpSpPr>
        <p:sp>
          <p:nvSpPr>
            <p:cNvPr id="55" name="Rectangle 54"/>
            <p:cNvSpPr/>
            <p:nvPr/>
          </p:nvSpPr>
          <p:spPr>
            <a:xfrm>
              <a:off x="13654361" y="25829842"/>
              <a:ext cx="11513526" cy="1198834"/>
            </a:xfrm>
            <a:prstGeom prst="rect">
              <a:avLst/>
            </a:prstGeom>
            <a:solidFill>
              <a:srgbClr val="F0B13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Book"/>
                <a:cs typeface="Avenir Book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963315" y="25879079"/>
              <a:ext cx="9915187" cy="109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Avenir Book"/>
                  <a:cs typeface="Avenir Book"/>
                </a:rPr>
                <a:t>Methods and Materials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3654361" y="27705303"/>
              <a:ext cx="11513526" cy="7141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Avenir Book"/>
                  <a:cs typeface="Avenir Book"/>
                </a:rPr>
                <a:t>Discuss the methods and materials you used to investigate your research question. Include (if applicable):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Avenir Book"/>
                  <a:cs typeface="Avenir Book"/>
                </a:rPr>
                <a:t>Samples/measures used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Avenir Book"/>
                  <a:cs typeface="Avenir Book"/>
                </a:rPr>
                <a:t>Research tools and/or equipment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Avenir Book"/>
                  <a:cs typeface="Avenir Book"/>
                </a:rPr>
                <a:t>Manipulations, correlations, comparisons of interest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Avenir Book"/>
                  <a:cs typeface="Avenir Book"/>
                </a:rPr>
                <a:t>Strengths and limitations of methodology</a:t>
              </a:r>
            </a:p>
            <a:p>
              <a:pPr lvl="0">
                <a:lnSpc>
                  <a:spcPct val="200000"/>
                </a:lnSpc>
              </a:pPr>
              <a:endParaRPr lang="en-US" sz="3800" dirty="0">
                <a:latin typeface="Avenir Book"/>
                <a:cs typeface="Avenir Book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112213" y="5182476"/>
            <a:ext cx="12477278" cy="11738629"/>
            <a:chOff x="15902859" y="6494673"/>
            <a:chExt cx="13623924" cy="13851146"/>
          </a:xfrm>
        </p:grpSpPr>
        <p:sp>
          <p:nvSpPr>
            <p:cNvPr id="23" name="TextBox 22"/>
            <p:cNvSpPr txBox="1"/>
            <p:nvPr/>
          </p:nvSpPr>
          <p:spPr>
            <a:xfrm>
              <a:off x="15902859" y="18990608"/>
              <a:ext cx="13623924" cy="1355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Book"/>
                  <a:cs typeface="Avenir Book"/>
                </a:rPr>
                <a:t>Description/explanation of graphics: Make sure to provide titles and descriptions of any visual aids you use.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004460" y="6494673"/>
              <a:ext cx="13522323" cy="12191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Book"/>
                <a:cs typeface="Avenir Book"/>
              </a:endParaRPr>
            </a:p>
          </p:txBody>
        </p:sp>
        <p:pic>
          <p:nvPicPr>
            <p:cNvPr id="34" name="Picture 33" descr="camera.png"/>
            <p:cNvPicPr>
              <a:picLocks noChangeAspect="1"/>
            </p:cNvPicPr>
            <p:nvPr/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3464" y="8834749"/>
              <a:ext cx="5932529" cy="593252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9774580" y="13977453"/>
              <a:ext cx="6158246" cy="72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>
                      <a:lumMod val="75000"/>
                    </a:schemeClr>
                  </a:solidFill>
                  <a:latin typeface="Avenir Book"/>
                  <a:cs typeface="Avenir Book"/>
                </a:rPr>
                <a:t>Graphics/Visual Aids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35068" y="5182474"/>
            <a:ext cx="12791102" cy="7719893"/>
            <a:chOff x="1131522" y="6794844"/>
            <a:chExt cx="13522324" cy="8577659"/>
          </a:xfrm>
        </p:grpSpPr>
        <p:sp>
          <p:nvSpPr>
            <p:cNvPr id="36" name="Rectangle 35"/>
            <p:cNvSpPr/>
            <p:nvPr/>
          </p:nvSpPr>
          <p:spPr>
            <a:xfrm>
              <a:off x="1131522" y="8501676"/>
              <a:ext cx="13522324" cy="6870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Avenir Book"/>
                  <a:cs typeface="Avenir Book"/>
                </a:rPr>
                <a:t>Provide background and context for your research. Briefly introduce your audience to the topic of study.</a:t>
              </a:r>
            </a:p>
            <a:p>
              <a:pPr>
                <a:lnSpc>
                  <a:spcPct val="150000"/>
                </a:lnSpc>
              </a:pPr>
              <a:r>
                <a:rPr lang="en-US" sz="3800" dirty="0">
                  <a:latin typeface="Avenir Book"/>
                  <a:cs typeface="Avenir Book"/>
                </a:rPr>
                <a:t>You can discuss other published, scholarly work on the topic if: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Avenir Book"/>
                  <a:cs typeface="Avenir Book"/>
                </a:rPr>
                <a:t>It makes a case for the necessity of your research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Avenir Book"/>
                  <a:cs typeface="Avenir Book"/>
                </a:rPr>
                <a:t>It explains how your research contributes to existing knowledge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31522" y="6794844"/>
              <a:ext cx="13522324" cy="1198834"/>
            </a:xfrm>
            <a:prstGeom prst="rect">
              <a:avLst/>
            </a:prstGeom>
            <a:solidFill>
              <a:srgbClr val="F0B13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Book"/>
                <a:cs typeface="Avenir Book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94377" y="6892998"/>
              <a:ext cx="11896822" cy="109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Avenir Book"/>
                  <a:cs typeface="Avenir Book"/>
                </a:rPr>
                <a:t>Background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672262" y="14944008"/>
            <a:ext cx="12660850" cy="6997926"/>
            <a:chOff x="31014275" y="6693244"/>
            <a:chExt cx="13606991" cy="7775474"/>
          </a:xfrm>
        </p:grpSpPr>
        <p:sp>
          <p:nvSpPr>
            <p:cNvPr id="56" name="Rectangle 55"/>
            <p:cNvSpPr/>
            <p:nvPr/>
          </p:nvSpPr>
          <p:spPr>
            <a:xfrm>
              <a:off x="31014275" y="6693244"/>
              <a:ext cx="13522324" cy="1198834"/>
            </a:xfrm>
            <a:prstGeom prst="rect">
              <a:avLst/>
            </a:prstGeom>
            <a:solidFill>
              <a:srgbClr val="F0B13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Book"/>
                <a:cs typeface="Avenir Book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461798" y="6747857"/>
              <a:ext cx="11476050" cy="109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Avenir Book"/>
                  <a:cs typeface="Avenir Book"/>
                </a:rPr>
                <a:t>Results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098940" y="8572518"/>
              <a:ext cx="13522326" cy="5896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Avenir Book"/>
                  <a:cs typeface="Avenir Book"/>
                </a:rPr>
                <a:t>Discuss and analyze the research results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Avenir Book"/>
                  <a:cs typeface="Avenir Book"/>
                </a:rPr>
                <a:t>Explain outcomes or findings in accessible terms.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Avenir Book"/>
                  <a:cs typeface="Avenir Book"/>
                </a:rPr>
                <a:t>You may express your results quantitatively or qualitatively. 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Avenir Book"/>
                  <a:cs typeface="Avenir Book"/>
                </a:rPr>
                <a:t>If your research is in progress, report your preliminary results, findings, or initial trends.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721061" y="23856210"/>
            <a:ext cx="12563242" cy="6738156"/>
            <a:chOff x="31014275" y="15107623"/>
            <a:chExt cx="13522324" cy="7486841"/>
          </a:xfrm>
        </p:grpSpPr>
        <p:sp>
          <p:nvSpPr>
            <p:cNvPr id="57" name="Rectangle 56"/>
            <p:cNvSpPr/>
            <p:nvPr/>
          </p:nvSpPr>
          <p:spPr>
            <a:xfrm>
              <a:off x="31014275" y="15107623"/>
              <a:ext cx="13522324" cy="1198834"/>
            </a:xfrm>
            <a:prstGeom prst="rect">
              <a:avLst/>
            </a:prstGeom>
            <a:solidFill>
              <a:srgbClr val="F0B13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Book"/>
                <a:cs typeface="Avenir Book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461797" y="15175227"/>
              <a:ext cx="12321324" cy="109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Avenir Book"/>
                  <a:cs typeface="Avenir Book"/>
                </a:rPr>
                <a:t>Conclusion or Discussion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1014275" y="16698263"/>
              <a:ext cx="13522324" cy="5896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Avenir Book"/>
                  <a:cs typeface="Avenir Book"/>
                </a:rPr>
                <a:t>Conclusion/Discussion: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Avenir Book"/>
                  <a:cs typeface="Avenir Book"/>
                </a:rPr>
                <a:t>Explain the implications of your findings. Think about long-term significance or impact of your work. </a:t>
              </a:r>
            </a:p>
            <a:p>
              <a:pPr>
                <a:lnSpc>
                  <a:spcPct val="150000"/>
                </a:lnSpc>
              </a:pPr>
              <a:r>
                <a:rPr lang="en-US" sz="3800" dirty="0">
                  <a:latin typeface="Avenir Book"/>
                  <a:cs typeface="Avenir Book"/>
                </a:rPr>
                <a:t>Future Directions: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Avenir Book"/>
                  <a:cs typeface="Avenir Book"/>
                </a:rPr>
                <a:t>Offer unanswered questions for future research. Note how the project may evolve from here.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112209" y="19086750"/>
            <a:ext cx="12589786" cy="3485843"/>
            <a:chOff x="31014275" y="25829842"/>
            <a:chExt cx="13606991" cy="3873158"/>
          </a:xfrm>
        </p:grpSpPr>
        <p:sp>
          <p:nvSpPr>
            <p:cNvPr id="58" name="Rectangle 57"/>
            <p:cNvSpPr/>
            <p:nvPr/>
          </p:nvSpPr>
          <p:spPr>
            <a:xfrm>
              <a:off x="31014275" y="25829842"/>
              <a:ext cx="13522324" cy="1198834"/>
            </a:xfrm>
            <a:prstGeom prst="rect">
              <a:avLst/>
            </a:prstGeom>
            <a:solidFill>
              <a:srgbClr val="F0B13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Book"/>
                <a:cs typeface="Avenir Book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461797" y="25880642"/>
              <a:ext cx="11805489" cy="109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Avenir Book"/>
                  <a:cs typeface="Avenir Book"/>
                </a:rPr>
                <a:t>Acknowledgments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098940" y="27705303"/>
              <a:ext cx="13522326" cy="1997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Avenir Book"/>
                  <a:cs typeface="Avenir Book"/>
                </a:rPr>
                <a:t>Thank those who provided any guidance, support, or funding for your research.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190550" y="24740779"/>
            <a:ext cx="12398938" cy="3467819"/>
            <a:chOff x="31014276" y="30811552"/>
            <a:chExt cx="13606990" cy="3853129"/>
          </a:xfrm>
        </p:grpSpPr>
        <p:sp>
          <p:nvSpPr>
            <p:cNvPr id="59" name="Rectangle 58"/>
            <p:cNvSpPr/>
            <p:nvPr/>
          </p:nvSpPr>
          <p:spPr>
            <a:xfrm>
              <a:off x="31014276" y="30811552"/>
              <a:ext cx="13522324" cy="1198834"/>
            </a:xfrm>
            <a:prstGeom prst="rect">
              <a:avLst/>
            </a:prstGeom>
            <a:solidFill>
              <a:srgbClr val="F0B13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Book"/>
                <a:cs typeface="Avenir Book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461802" y="30842325"/>
              <a:ext cx="11805488" cy="109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Avenir Book"/>
                  <a:cs typeface="Avenir Book"/>
                </a:rPr>
                <a:t>References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1098943" y="32666985"/>
              <a:ext cx="13522323" cy="1997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Avenir Book"/>
                  <a:cs typeface="Avenir Book"/>
                </a:rPr>
                <a:t>Include citations for any sources you used on your poster, including visuals.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35067" y="20539338"/>
            <a:ext cx="12602693" cy="11346769"/>
            <a:chOff x="15769545" y="21440214"/>
            <a:chExt cx="13623924" cy="13903220"/>
          </a:xfrm>
        </p:grpSpPr>
        <p:sp>
          <p:nvSpPr>
            <p:cNvPr id="40" name="TextBox 39"/>
            <p:cNvSpPr txBox="1"/>
            <p:nvPr/>
          </p:nvSpPr>
          <p:spPr>
            <a:xfrm>
              <a:off x="15769545" y="33936150"/>
              <a:ext cx="13623924" cy="1407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Book"/>
                  <a:cs typeface="Avenir Book"/>
                </a:rPr>
                <a:t>Description/explanation of graphics: Make sure to provide titles and descriptions of any visual aids you use.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871146" y="21440214"/>
              <a:ext cx="13522323" cy="12191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Book"/>
                <a:cs typeface="Avenir Book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641270" y="29583394"/>
              <a:ext cx="6158249" cy="75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>
                      <a:lumMod val="75000"/>
                    </a:schemeClr>
                  </a:solidFill>
                  <a:latin typeface="Avenir Book"/>
                  <a:cs typeface="Avenir Book"/>
                </a:rPr>
                <a:t>Graphics/Visual Aids</a:t>
              </a: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alphaModFix amt="21000"/>
            </a:blip>
            <a:stretch>
              <a:fillRect/>
            </a:stretch>
          </p:blipFill>
          <p:spPr>
            <a:xfrm>
              <a:off x="20193000" y="24168893"/>
              <a:ext cx="5334000" cy="5143500"/>
            </a:xfrm>
            <a:prstGeom prst="rect">
              <a:avLst/>
            </a:prstGeom>
          </p:spPr>
        </p:pic>
      </p:grpSp>
      <p:pic>
        <p:nvPicPr>
          <p:cNvPr id="50" name="Picture 49" descr="PMSu_159_university_primar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134" y="179241"/>
            <a:ext cx="10609502" cy="48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6454" y="1195654"/>
            <a:ext cx="41718682" cy="1855868"/>
          </a:xfrm>
          <a:prstGeom prst="rect">
            <a:avLst/>
          </a:prstGeom>
          <a:noFill/>
        </p:spPr>
        <p:txBody>
          <a:bodyPr wrap="square" lIns="85320" tIns="42660" rIns="85320" bIns="42660" rtlCol="0">
            <a:spAutoFit/>
          </a:bodyPr>
          <a:lstStyle/>
          <a:p>
            <a:r>
              <a:rPr lang="en-US" sz="11500" b="1" dirty="0">
                <a:solidFill>
                  <a:schemeClr val="tx2">
                    <a:lumMod val="50000"/>
                  </a:schemeClr>
                </a:solidFill>
                <a:latin typeface="Century Gothic"/>
                <a:cs typeface="Century Gothic"/>
              </a:rPr>
              <a:t>Title of Research Project (simple, no jargon)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2118" y="3276509"/>
            <a:ext cx="38261981" cy="972557"/>
          </a:xfrm>
          <a:prstGeom prst="rect">
            <a:avLst/>
          </a:prstGeom>
          <a:noFill/>
        </p:spPr>
        <p:txBody>
          <a:bodyPr wrap="square" lIns="85320" tIns="42660" rIns="85320" bIns="42660" rtlCol="0">
            <a:spAutoFit/>
          </a:bodyPr>
          <a:lstStyle/>
          <a:p>
            <a:r>
              <a:rPr lang="en-US" sz="5800" dirty="0">
                <a:solidFill>
                  <a:srgbClr val="10253F"/>
                </a:solidFill>
                <a:latin typeface="Century Gothic"/>
                <a:cs typeface="Century Gothic"/>
              </a:rPr>
              <a:t>Your Name, Department/College, Email Address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35068" y="14952590"/>
            <a:ext cx="12791102" cy="4135647"/>
            <a:chOff x="1131522" y="16894389"/>
            <a:chExt cx="13674724" cy="4595162"/>
          </a:xfrm>
        </p:grpSpPr>
        <p:sp>
          <p:nvSpPr>
            <p:cNvPr id="54" name="Rectangle 53"/>
            <p:cNvSpPr/>
            <p:nvPr/>
          </p:nvSpPr>
          <p:spPr>
            <a:xfrm>
              <a:off x="1283922" y="16894389"/>
              <a:ext cx="13522324" cy="1198834"/>
            </a:xfrm>
            <a:prstGeom prst="rect">
              <a:avLst/>
            </a:prstGeom>
            <a:solidFill>
              <a:srgbClr val="70A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1522" y="18685365"/>
              <a:ext cx="13522327" cy="28041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Century Gothic"/>
                  <a:cs typeface="Century Gothic"/>
                </a:rPr>
                <a:t>Provide a clear statement of the problem(s) you are trying to solve or the issue(s) you investigated. </a:t>
              </a:r>
            </a:p>
            <a:p>
              <a:pPr lvl="0">
                <a:lnSpc>
                  <a:spcPct val="200000"/>
                </a:lnSpc>
              </a:pPr>
              <a:endParaRPr lang="en-US" sz="2400" dirty="0">
                <a:latin typeface="Cambria"/>
                <a:cs typeface="Cambri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94377" y="16894389"/>
              <a:ext cx="11060606" cy="109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Century Gothic"/>
                  <a:cs typeface="Century Gothic"/>
                </a:rPr>
                <a:t>Research Questions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711653" y="5182477"/>
            <a:ext cx="12582067" cy="9869641"/>
            <a:chOff x="13654361" y="25829842"/>
            <a:chExt cx="11513526" cy="10966266"/>
          </a:xfrm>
        </p:grpSpPr>
        <p:sp>
          <p:nvSpPr>
            <p:cNvPr id="55" name="Rectangle 54"/>
            <p:cNvSpPr/>
            <p:nvPr/>
          </p:nvSpPr>
          <p:spPr>
            <a:xfrm>
              <a:off x="13654361" y="25829842"/>
              <a:ext cx="11513526" cy="1198834"/>
            </a:xfrm>
            <a:prstGeom prst="rect">
              <a:avLst/>
            </a:prstGeom>
            <a:solidFill>
              <a:srgbClr val="70A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963315" y="25879079"/>
              <a:ext cx="9915187" cy="109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Century Gothic"/>
                  <a:cs typeface="Century Gothic"/>
                </a:rPr>
                <a:t>Methods and Materials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3654361" y="27705303"/>
              <a:ext cx="11513526" cy="9090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Century Gothic"/>
                  <a:cs typeface="Century Gothic"/>
                </a:rPr>
                <a:t>Discuss the methods and materials you used to investigate your research question. Include (if applicable):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Century Gothic"/>
                  <a:cs typeface="Century Gothic"/>
                </a:rPr>
                <a:t>Samples/measures used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Century Gothic"/>
                  <a:cs typeface="Century Gothic"/>
                </a:rPr>
                <a:t>Research tools and/or equipment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Century Gothic"/>
                  <a:cs typeface="Century Gothic"/>
                </a:rPr>
                <a:t>Manipulations, correlations, comparisons of interest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Century Gothic"/>
                  <a:cs typeface="Century Gothic"/>
                </a:rPr>
                <a:t>Strengths and limitations of methodology</a:t>
              </a:r>
            </a:p>
            <a:p>
              <a:pPr lvl="0">
                <a:lnSpc>
                  <a:spcPct val="200000"/>
                </a:lnSpc>
              </a:pPr>
              <a:endParaRPr lang="en-US" sz="3800" dirty="0">
                <a:latin typeface="Cambria"/>
                <a:cs typeface="Cambria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112213" y="5182477"/>
            <a:ext cx="12477278" cy="11738630"/>
            <a:chOff x="15902859" y="6494673"/>
            <a:chExt cx="13623924" cy="13851146"/>
          </a:xfrm>
        </p:grpSpPr>
        <p:sp>
          <p:nvSpPr>
            <p:cNvPr id="23" name="TextBox 22"/>
            <p:cNvSpPr txBox="1"/>
            <p:nvPr/>
          </p:nvSpPr>
          <p:spPr>
            <a:xfrm>
              <a:off x="15902859" y="18990608"/>
              <a:ext cx="13623924" cy="1355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cs typeface="Century Gothic"/>
                </a:rPr>
                <a:t>Description/explanation of graphics: Make sure to provide titles and descriptions of any visual aids you use.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004460" y="6494673"/>
              <a:ext cx="13522323" cy="12191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Picture 33" descr="camera.png"/>
            <p:cNvPicPr>
              <a:picLocks noChangeAspect="1"/>
            </p:cNvPicPr>
            <p:nvPr/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3464" y="8834749"/>
              <a:ext cx="5932529" cy="593252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9774580" y="13977452"/>
              <a:ext cx="6158246" cy="72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>
                      <a:lumMod val="75000"/>
                    </a:schemeClr>
                  </a:solidFill>
                  <a:latin typeface="Arial Black"/>
                  <a:cs typeface="Arial Black"/>
                </a:rPr>
                <a:t>Graphics/Visual Aids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35068" y="5182474"/>
            <a:ext cx="12791102" cy="7719893"/>
            <a:chOff x="1131522" y="6794844"/>
            <a:chExt cx="13522324" cy="8577659"/>
          </a:xfrm>
        </p:grpSpPr>
        <p:sp>
          <p:nvSpPr>
            <p:cNvPr id="36" name="Rectangle 35"/>
            <p:cNvSpPr/>
            <p:nvPr/>
          </p:nvSpPr>
          <p:spPr>
            <a:xfrm>
              <a:off x="1131522" y="8501676"/>
              <a:ext cx="13522324" cy="6870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Century Gothic"/>
                  <a:cs typeface="Century Gothic"/>
                </a:rPr>
                <a:t>Provide background and context for your research. Briefly introduce your audience to the topic of study.</a:t>
              </a:r>
            </a:p>
            <a:p>
              <a:pPr>
                <a:lnSpc>
                  <a:spcPct val="150000"/>
                </a:lnSpc>
              </a:pPr>
              <a:r>
                <a:rPr lang="en-US" sz="3800" dirty="0">
                  <a:latin typeface="Century Gothic"/>
                  <a:cs typeface="Century Gothic"/>
                </a:rPr>
                <a:t>You can discuss other published, scholarly work on the topic if: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Century Gothic"/>
                  <a:cs typeface="Century Gothic"/>
                </a:rPr>
                <a:t>It makes a case for the necessity of your research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Century Gothic"/>
                  <a:cs typeface="Century Gothic"/>
                </a:rPr>
                <a:t>It explains how your research contributes to existing knowledge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31522" y="6794844"/>
              <a:ext cx="13522324" cy="1198834"/>
            </a:xfrm>
            <a:prstGeom prst="rect">
              <a:avLst/>
            </a:prstGeom>
            <a:solidFill>
              <a:srgbClr val="70A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94377" y="6892998"/>
              <a:ext cx="11896822" cy="109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Century Gothic"/>
                  <a:cs typeface="Century Gothic"/>
                </a:rPr>
                <a:t>Background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672262" y="14944011"/>
            <a:ext cx="12660850" cy="6997927"/>
            <a:chOff x="31014275" y="6693244"/>
            <a:chExt cx="13606991" cy="7775477"/>
          </a:xfrm>
        </p:grpSpPr>
        <p:sp>
          <p:nvSpPr>
            <p:cNvPr id="56" name="Rectangle 55"/>
            <p:cNvSpPr/>
            <p:nvPr/>
          </p:nvSpPr>
          <p:spPr>
            <a:xfrm>
              <a:off x="31014275" y="6693244"/>
              <a:ext cx="13522324" cy="1198834"/>
            </a:xfrm>
            <a:prstGeom prst="rect">
              <a:avLst/>
            </a:prstGeom>
            <a:solidFill>
              <a:srgbClr val="70A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461798" y="6747857"/>
              <a:ext cx="11476050" cy="109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Century Gothic"/>
                  <a:cs typeface="Century Gothic"/>
                </a:rPr>
                <a:t>Results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098940" y="8572519"/>
              <a:ext cx="13522326" cy="58962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Century Gothic"/>
                  <a:cs typeface="Century Gothic"/>
                </a:rPr>
                <a:t>Discuss and analyze the research results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Century Gothic"/>
                  <a:cs typeface="Century Gothic"/>
                </a:rPr>
                <a:t>Explain outcomes or findings in accessible terms.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Century Gothic"/>
                  <a:cs typeface="Century Gothic"/>
                </a:rPr>
                <a:t>You may express your results quantitatively or qualitatively. 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Century Gothic"/>
                  <a:cs typeface="Century Gothic"/>
                </a:rPr>
                <a:t>If your research is in progress, report your preliminary results, findings, or initial trends.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721061" y="23856212"/>
            <a:ext cx="12563242" cy="7615320"/>
            <a:chOff x="31014275" y="15107623"/>
            <a:chExt cx="13522324" cy="8461466"/>
          </a:xfrm>
        </p:grpSpPr>
        <p:sp>
          <p:nvSpPr>
            <p:cNvPr id="57" name="Rectangle 56"/>
            <p:cNvSpPr/>
            <p:nvPr/>
          </p:nvSpPr>
          <p:spPr>
            <a:xfrm>
              <a:off x="31014275" y="15107623"/>
              <a:ext cx="13522324" cy="1198834"/>
            </a:xfrm>
            <a:prstGeom prst="rect">
              <a:avLst/>
            </a:prstGeom>
            <a:solidFill>
              <a:srgbClr val="70A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461797" y="15175234"/>
              <a:ext cx="12321324" cy="109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Century Gothic"/>
                  <a:cs typeface="Century Gothic"/>
                </a:rPr>
                <a:t>Conclusion or Discussion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1014275" y="16698263"/>
              <a:ext cx="13522324" cy="6870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Century Gothic"/>
                  <a:cs typeface="Century Gothic"/>
                </a:rPr>
                <a:t>Conclusion/Discussion: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Century Gothic"/>
                  <a:cs typeface="Century Gothic"/>
                </a:rPr>
                <a:t>Explain the implications of your findings. Think about long-term significance or impact of your work. </a:t>
              </a:r>
            </a:p>
            <a:p>
              <a:pPr>
                <a:lnSpc>
                  <a:spcPct val="150000"/>
                </a:lnSpc>
              </a:pPr>
              <a:r>
                <a:rPr lang="en-US" sz="3800" dirty="0">
                  <a:latin typeface="Century Gothic"/>
                  <a:cs typeface="Century Gothic"/>
                </a:rPr>
                <a:t>Future Directions: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Century Gothic"/>
                  <a:cs typeface="Century Gothic"/>
                </a:rPr>
                <a:t>Offer unanswered questions for future research. Note how the project may evolve from here.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112209" y="19086750"/>
            <a:ext cx="12589786" cy="3485843"/>
            <a:chOff x="31014275" y="25829842"/>
            <a:chExt cx="13606991" cy="3873158"/>
          </a:xfrm>
        </p:grpSpPr>
        <p:sp>
          <p:nvSpPr>
            <p:cNvPr id="58" name="Rectangle 57"/>
            <p:cNvSpPr/>
            <p:nvPr/>
          </p:nvSpPr>
          <p:spPr>
            <a:xfrm>
              <a:off x="31014275" y="25829842"/>
              <a:ext cx="13522324" cy="1198834"/>
            </a:xfrm>
            <a:prstGeom prst="rect">
              <a:avLst/>
            </a:prstGeom>
            <a:solidFill>
              <a:srgbClr val="70A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461797" y="25880642"/>
              <a:ext cx="11805489" cy="109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Century Gothic"/>
                  <a:cs typeface="Century Gothic"/>
                </a:rPr>
                <a:t>Acknowledgments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098940" y="27705303"/>
              <a:ext cx="13522326" cy="1997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Century Gothic"/>
                  <a:cs typeface="Century Gothic"/>
                </a:rPr>
                <a:t>Thank those who provided any guidance, support, or funding for your research.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190550" y="24740779"/>
            <a:ext cx="12398938" cy="3467819"/>
            <a:chOff x="31014276" y="30811552"/>
            <a:chExt cx="13606990" cy="3853129"/>
          </a:xfrm>
        </p:grpSpPr>
        <p:sp>
          <p:nvSpPr>
            <p:cNvPr id="59" name="Rectangle 58"/>
            <p:cNvSpPr/>
            <p:nvPr/>
          </p:nvSpPr>
          <p:spPr>
            <a:xfrm>
              <a:off x="31014276" y="30811552"/>
              <a:ext cx="13522324" cy="1198834"/>
            </a:xfrm>
            <a:prstGeom prst="rect">
              <a:avLst/>
            </a:prstGeom>
            <a:solidFill>
              <a:srgbClr val="70A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461802" y="30842325"/>
              <a:ext cx="11805488" cy="109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Century Gothic"/>
                  <a:cs typeface="Century Gothic"/>
                </a:rPr>
                <a:t>References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1098943" y="32666985"/>
              <a:ext cx="13522323" cy="1997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Century Gothic"/>
                  <a:cs typeface="Century Gothic"/>
                </a:rPr>
                <a:t>Include citations for any sources you used on your poster, including visuals.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35067" y="20539338"/>
            <a:ext cx="12602693" cy="11346768"/>
            <a:chOff x="15769545" y="21440214"/>
            <a:chExt cx="13623924" cy="13903223"/>
          </a:xfrm>
        </p:grpSpPr>
        <p:sp>
          <p:nvSpPr>
            <p:cNvPr id="40" name="TextBox 39"/>
            <p:cNvSpPr txBox="1"/>
            <p:nvPr/>
          </p:nvSpPr>
          <p:spPr>
            <a:xfrm>
              <a:off x="15769545" y="33936153"/>
              <a:ext cx="13623924" cy="1407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cs typeface="Century Gothic"/>
                </a:rPr>
                <a:t>Description/explanation of graphics: Make sure to provide titles and descriptions of any visual aids you use.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871146" y="21440214"/>
              <a:ext cx="13522323" cy="12191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641270" y="29583391"/>
              <a:ext cx="6158249" cy="754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>
                      <a:lumMod val="75000"/>
                    </a:schemeClr>
                  </a:solidFill>
                  <a:latin typeface="Arial Black"/>
                  <a:cs typeface="Arial Black"/>
                </a:rPr>
                <a:t>Graphics/Visual Aids</a:t>
              </a: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alphaModFix amt="21000"/>
            </a:blip>
            <a:stretch>
              <a:fillRect/>
            </a:stretch>
          </p:blipFill>
          <p:spPr>
            <a:xfrm>
              <a:off x="20193000" y="24168893"/>
              <a:ext cx="5334000" cy="5143500"/>
            </a:xfrm>
            <a:prstGeom prst="rect">
              <a:avLst/>
            </a:prstGeom>
          </p:spPr>
        </p:pic>
      </p:grpSp>
      <p:pic>
        <p:nvPicPr>
          <p:cNvPr id="50" name="Picture 49" descr="PMSu_159_university_primar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134" y="179241"/>
            <a:ext cx="10609502" cy="48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6454" y="1195654"/>
            <a:ext cx="41718682" cy="1855868"/>
          </a:xfrm>
          <a:prstGeom prst="rect">
            <a:avLst/>
          </a:prstGeom>
          <a:noFill/>
        </p:spPr>
        <p:txBody>
          <a:bodyPr wrap="square" lIns="85320" tIns="42660" rIns="85320" bIns="42660" rtlCol="0">
            <a:spAutoFit/>
          </a:bodyPr>
          <a:lstStyle/>
          <a:p>
            <a:r>
              <a:rPr lang="en-US" sz="11500" b="1" dirty="0">
                <a:solidFill>
                  <a:schemeClr val="tx2">
                    <a:lumMod val="50000"/>
                  </a:schemeClr>
                </a:solidFill>
                <a:latin typeface="Century Gothic"/>
                <a:cs typeface="Century Gothic"/>
              </a:rPr>
              <a:t>Title of Research Project (simple, no jargon)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2118" y="3276509"/>
            <a:ext cx="41623018" cy="972557"/>
          </a:xfrm>
          <a:prstGeom prst="rect">
            <a:avLst/>
          </a:prstGeom>
          <a:noFill/>
        </p:spPr>
        <p:txBody>
          <a:bodyPr wrap="square" lIns="85320" tIns="42660" rIns="85320" bIns="42660" rtlCol="0">
            <a:spAutoFit/>
          </a:bodyPr>
          <a:lstStyle/>
          <a:p>
            <a:r>
              <a:rPr lang="en-US" sz="5800" dirty="0">
                <a:solidFill>
                  <a:srgbClr val="10253F"/>
                </a:solidFill>
                <a:latin typeface="Century Gothic"/>
                <a:cs typeface="Century Gothic"/>
              </a:rPr>
              <a:t>Your Name, Department/College, Email Address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35068" y="15402874"/>
            <a:ext cx="9183874" cy="5012809"/>
            <a:chOff x="1131522" y="16894389"/>
            <a:chExt cx="13674724" cy="5569787"/>
          </a:xfrm>
        </p:grpSpPr>
        <p:sp>
          <p:nvSpPr>
            <p:cNvPr id="54" name="Rectangle 53"/>
            <p:cNvSpPr/>
            <p:nvPr/>
          </p:nvSpPr>
          <p:spPr>
            <a:xfrm>
              <a:off x="1283922" y="16894389"/>
              <a:ext cx="13522324" cy="1198834"/>
            </a:xfrm>
            <a:prstGeom prst="rect">
              <a:avLst/>
            </a:prstGeom>
            <a:solidFill>
              <a:srgbClr val="70A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1522" y="18685365"/>
              <a:ext cx="13522326" cy="3778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Century Gothic"/>
                  <a:cs typeface="Century Gothic"/>
                </a:rPr>
                <a:t>Provide a clear statement of the problem(s) you are trying to solve or the issue(s) you investigated. </a:t>
              </a:r>
            </a:p>
            <a:p>
              <a:pPr lvl="0">
                <a:lnSpc>
                  <a:spcPct val="200000"/>
                </a:lnSpc>
              </a:pPr>
              <a:endParaRPr lang="en-US" sz="2400" dirty="0">
                <a:latin typeface="Cambria"/>
                <a:cs typeface="Cambri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94378" y="16894389"/>
              <a:ext cx="11060606" cy="109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Century Gothic"/>
                  <a:cs typeface="Century Gothic"/>
                </a:rPr>
                <a:t>Research Questions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35068" y="21781766"/>
            <a:ext cx="9183874" cy="10746804"/>
            <a:chOff x="13654361" y="25829842"/>
            <a:chExt cx="11513526" cy="11940892"/>
          </a:xfrm>
        </p:grpSpPr>
        <p:sp>
          <p:nvSpPr>
            <p:cNvPr id="55" name="Rectangle 54"/>
            <p:cNvSpPr/>
            <p:nvPr/>
          </p:nvSpPr>
          <p:spPr>
            <a:xfrm>
              <a:off x="13654361" y="25829842"/>
              <a:ext cx="11513526" cy="1198834"/>
            </a:xfrm>
            <a:prstGeom prst="rect">
              <a:avLst/>
            </a:prstGeom>
            <a:solidFill>
              <a:srgbClr val="70A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963314" y="25879079"/>
              <a:ext cx="11076261" cy="109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Century Gothic"/>
                  <a:cs typeface="Century Gothic"/>
                </a:rPr>
                <a:t>Methods and Materials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3654361" y="27705303"/>
              <a:ext cx="11513526" cy="100654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Century Gothic"/>
                  <a:cs typeface="Century Gothic"/>
                </a:rPr>
                <a:t>Discuss the methods and materials you used to investigate your research question. Include (if applicable):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Century Gothic"/>
                  <a:cs typeface="Century Gothic"/>
                </a:rPr>
                <a:t>Samples/measures used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Century Gothic"/>
                  <a:cs typeface="Century Gothic"/>
                </a:rPr>
                <a:t>Research tools and/or equipment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Century Gothic"/>
                  <a:cs typeface="Century Gothic"/>
                </a:rPr>
                <a:t>Manipulations, correlations, comparisons of interest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Century Gothic"/>
                  <a:cs typeface="Century Gothic"/>
                </a:rPr>
                <a:t>Strengths and limitations of methodology</a:t>
              </a:r>
            </a:p>
            <a:p>
              <a:pPr lvl="0">
                <a:lnSpc>
                  <a:spcPct val="200000"/>
                </a:lnSpc>
              </a:pPr>
              <a:endParaRPr lang="en-US" sz="3800" dirty="0">
                <a:latin typeface="Cambria"/>
                <a:cs typeface="Cambria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608261" y="5148197"/>
            <a:ext cx="9368279" cy="9635393"/>
            <a:chOff x="15902859" y="6494673"/>
            <a:chExt cx="13623925" cy="15142506"/>
          </a:xfrm>
        </p:grpSpPr>
        <p:sp>
          <p:nvSpPr>
            <p:cNvPr id="23" name="TextBox 22"/>
            <p:cNvSpPr txBox="1"/>
            <p:nvPr/>
          </p:nvSpPr>
          <p:spPr>
            <a:xfrm>
              <a:off x="15902859" y="18990608"/>
              <a:ext cx="13623924" cy="2646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cs typeface="Century Gothic"/>
                </a:rPr>
                <a:t>Description/explanation of graphics: Make sure to provide titles and descriptions of any visual aids you use.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004460" y="6494673"/>
              <a:ext cx="13522324" cy="12191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Picture 33" descr="camera.png"/>
            <p:cNvPicPr>
              <a:picLocks noChangeAspect="1"/>
            </p:cNvPicPr>
            <p:nvPr/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3464" y="8834749"/>
              <a:ext cx="5932529" cy="593252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9774579" y="13977452"/>
              <a:ext cx="6158247" cy="178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>
                      <a:lumMod val="75000"/>
                    </a:schemeClr>
                  </a:solidFill>
                  <a:latin typeface="Arial Black"/>
                  <a:cs typeface="Arial Black"/>
                </a:rPr>
                <a:t>Graphics/Visual Aids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35068" y="5182474"/>
            <a:ext cx="9183874" cy="9474218"/>
            <a:chOff x="1131522" y="6794844"/>
            <a:chExt cx="13522324" cy="10526909"/>
          </a:xfrm>
        </p:grpSpPr>
        <p:sp>
          <p:nvSpPr>
            <p:cNvPr id="36" name="Rectangle 35"/>
            <p:cNvSpPr/>
            <p:nvPr/>
          </p:nvSpPr>
          <p:spPr>
            <a:xfrm>
              <a:off x="1131522" y="8501676"/>
              <a:ext cx="13522324" cy="8820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Century Gothic"/>
                  <a:cs typeface="Century Gothic"/>
                </a:rPr>
                <a:t>Provide background and context for your research. Briefly introduce your audience to the topic of study.</a:t>
              </a:r>
            </a:p>
            <a:p>
              <a:pPr>
                <a:lnSpc>
                  <a:spcPct val="150000"/>
                </a:lnSpc>
              </a:pPr>
              <a:r>
                <a:rPr lang="en-US" sz="3800" dirty="0">
                  <a:latin typeface="Century Gothic"/>
                  <a:cs typeface="Century Gothic"/>
                </a:rPr>
                <a:t>You can discuss other published, scholarly work on the topic if: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Century Gothic"/>
                  <a:cs typeface="Century Gothic"/>
                </a:rPr>
                <a:t>It makes a case for the necessity of your research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Century Gothic"/>
                  <a:cs typeface="Century Gothic"/>
                </a:rPr>
                <a:t>It explains how your research contributes to existing knowledge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31522" y="6794844"/>
              <a:ext cx="13522324" cy="1198834"/>
            </a:xfrm>
            <a:prstGeom prst="rect">
              <a:avLst/>
            </a:prstGeom>
            <a:solidFill>
              <a:srgbClr val="70A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94377" y="6892998"/>
              <a:ext cx="11896822" cy="109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Century Gothic"/>
                  <a:cs typeface="Century Gothic"/>
                </a:rPr>
                <a:t>Background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557474" y="25132635"/>
            <a:ext cx="20792902" cy="5160787"/>
            <a:chOff x="31014275" y="6693244"/>
            <a:chExt cx="13606991" cy="6029428"/>
          </a:xfrm>
        </p:grpSpPr>
        <p:sp>
          <p:nvSpPr>
            <p:cNvPr id="56" name="Rectangle 55"/>
            <p:cNvSpPr/>
            <p:nvPr/>
          </p:nvSpPr>
          <p:spPr>
            <a:xfrm>
              <a:off x="31014275" y="6693244"/>
              <a:ext cx="13522324" cy="1198834"/>
            </a:xfrm>
            <a:prstGeom prst="rect">
              <a:avLst/>
            </a:prstGeom>
            <a:solidFill>
              <a:srgbClr val="70A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461798" y="6747857"/>
              <a:ext cx="11476050" cy="1150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Century Gothic"/>
                  <a:cs typeface="Century Gothic"/>
                </a:rPr>
                <a:t>Results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098940" y="8572519"/>
              <a:ext cx="13522326" cy="4150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Century Gothic"/>
                  <a:cs typeface="Century Gothic"/>
                </a:rPr>
                <a:t>Discuss and analyze the research results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Century Gothic"/>
                  <a:cs typeface="Century Gothic"/>
                </a:rPr>
                <a:t>Explain outcomes or findings in accessible terms.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Century Gothic"/>
                  <a:cs typeface="Century Gothic"/>
                </a:rPr>
                <a:t>You may express your results quantitatively or qualitatively. 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Century Gothic"/>
                  <a:cs typeface="Century Gothic"/>
                </a:rPr>
                <a:t>If your research is in progress, report your preliminary results, findings, or initial trends.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571263" y="5182473"/>
            <a:ext cx="9183874" cy="8492483"/>
            <a:chOff x="31014275" y="15107623"/>
            <a:chExt cx="13522324" cy="9436092"/>
          </a:xfrm>
        </p:grpSpPr>
        <p:sp>
          <p:nvSpPr>
            <p:cNvPr id="57" name="Rectangle 56"/>
            <p:cNvSpPr/>
            <p:nvPr/>
          </p:nvSpPr>
          <p:spPr>
            <a:xfrm>
              <a:off x="31014275" y="15107623"/>
              <a:ext cx="13522324" cy="1198834"/>
            </a:xfrm>
            <a:prstGeom prst="rect">
              <a:avLst/>
            </a:prstGeom>
            <a:solidFill>
              <a:srgbClr val="70A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461797" y="15175234"/>
              <a:ext cx="12321324" cy="109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Century Gothic"/>
                  <a:cs typeface="Century Gothic"/>
                </a:rPr>
                <a:t>Conclusion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1014275" y="16698263"/>
              <a:ext cx="13522324" cy="7845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Century Gothic"/>
                  <a:cs typeface="Century Gothic"/>
                </a:rPr>
                <a:t>Conclusion/Discussion: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Century Gothic"/>
                  <a:cs typeface="Century Gothic"/>
                </a:rPr>
                <a:t>Explain the implications of your findings. Think about long-term significance or impact of your work. </a:t>
              </a:r>
            </a:p>
            <a:p>
              <a:pPr>
                <a:lnSpc>
                  <a:spcPct val="150000"/>
                </a:lnSpc>
              </a:pPr>
              <a:r>
                <a:rPr lang="en-US" sz="3800" dirty="0">
                  <a:latin typeface="Century Gothic"/>
                  <a:cs typeface="Century Gothic"/>
                </a:rPr>
                <a:t>Future Directions: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Century Gothic"/>
                  <a:cs typeface="Century Gothic"/>
                </a:rPr>
                <a:t>Offer unanswered questions for future research. Note how the project may evolve from here.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571262" y="17747957"/>
            <a:ext cx="9130733" cy="4363006"/>
            <a:chOff x="31014275" y="25829842"/>
            <a:chExt cx="13606991" cy="4847783"/>
          </a:xfrm>
        </p:grpSpPr>
        <p:sp>
          <p:nvSpPr>
            <p:cNvPr id="58" name="Rectangle 57"/>
            <p:cNvSpPr/>
            <p:nvPr/>
          </p:nvSpPr>
          <p:spPr>
            <a:xfrm>
              <a:off x="31014275" y="25829842"/>
              <a:ext cx="13522324" cy="1198834"/>
            </a:xfrm>
            <a:prstGeom prst="rect">
              <a:avLst/>
            </a:prstGeom>
            <a:solidFill>
              <a:srgbClr val="70A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461797" y="25880642"/>
              <a:ext cx="11805490" cy="109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Century Gothic"/>
                  <a:cs typeface="Century Gothic"/>
                </a:rPr>
                <a:t>Acknowledgments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098940" y="27705303"/>
              <a:ext cx="13522326" cy="297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Century Gothic"/>
                  <a:cs typeface="Century Gothic"/>
                </a:rPr>
                <a:t>Thank those who provided any guidance, support, or funding for your research.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626890" y="24053682"/>
            <a:ext cx="8939885" cy="3467819"/>
            <a:chOff x="31014276" y="30811552"/>
            <a:chExt cx="13606990" cy="3853129"/>
          </a:xfrm>
        </p:grpSpPr>
        <p:sp>
          <p:nvSpPr>
            <p:cNvPr id="59" name="Rectangle 58"/>
            <p:cNvSpPr/>
            <p:nvPr/>
          </p:nvSpPr>
          <p:spPr>
            <a:xfrm>
              <a:off x="31014276" y="30811552"/>
              <a:ext cx="13522324" cy="1198834"/>
            </a:xfrm>
            <a:prstGeom prst="rect">
              <a:avLst/>
            </a:prstGeom>
            <a:solidFill>
              <a:srgbClr val="70A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461803" y="30842325"/>
              <a:ext cx="11805488" cy="109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Century Gothic"/>
                  <a:cs typeface="Century Gothic"/>
                </a:rPr>
                <a:t>References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1098943" y="32666985"/>
              <a:ext cx="13522323" cy="1997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Century Gothic"/>
                  <a:cs typeface="Century Gothic"/>
                </a:rPr>
                <a:t>Include citations for any sources you used on your poster, including visuals.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2336586" y="5095470"/>
            <a:ext cx="9935197" cy="9571382"/>
            <a:chOff x="15769545" y="21440214"/>
            <a:chExt cx="13623924" cy="15163991"/>
          </a:xfrm>
        </p:grpSpPr>
        <p:sp>
          <p:nvSpPr>
            <p:cNvPr id="40" name="TextBox 39"/>
            <p:cNvSpPr txBox="1"/>
            <p:nvPr/>
          </p:nvSpPr>
          <p:spPr>
            <a:xfrm>
              <a:off x="15769545" y="33936154"/>
              <a:ext cx="13623924" cy="2668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cs typeface="Century Gothic"/>
                </a:rPr>
                <a:t>Description/explanation of graphics: Make sure to provide titles and descriptions of any visual aids you use.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871146" y="21440214"/>
              <a:ext cx="13522323" cy="12191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641269" y="29583389"/>
              <a:ext cx="6158249" cy="1804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>
                      <a:lumMod val="75000"/>
                    </a:schemeClr>
                  </a:solidFill>
                  <a:latin typeface="Arial Black"/>
                  <a:cs typeface="Arial Black"/>
                </a:rPr>
                <a:t>Graphics/Visual Aids</a:t>
              </a: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alphaModFix amt="21000"/>
            </a:blip>
            <a:stretch>
              <a:fillRect/>
            </a:stretch>
          </p:blipFill>
          <p:spPr>
            <a:xfrm>
              <a:off x="20193000" y="24168893"/>
              <a:ext cx="5334000" cy="5143500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11608262" y="15092840"/>
            <a:ext cx="9368278" cy="9245840"/>
            <a:chOff x="15769545" y="21440214"/>
            <a:chExt cx="13623924" cy="15278852"/>
          </a:xfrm>
        </p:grpSpPr>
        <p:sp>
          <p:nvSpPr>
            <p:cNvPr id="71" name="TextBox 70"/>
            <p:cNvSpPr txBox="1"/>
            <p:nvPr/>
          </p:nvSpPr>
          <p:spPr>
            <a:xfrm>
              <a:off x="15769545" y="33936153"/>
              <a:ext cx="13623924" cy="2782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cs typeface="Century Gothic"/>
                </a:rPr>
                <a:t>Description/explanation of graphics: Make sure to provide titles and descriptions of any visual aids you use.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5871146" y="21440214"/>
              <a:ext cx="13522323" cy="12191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9641270" y="29583390"/>
              <a:ext cx="6158248" cy="1881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>
                      <a:lumMod val="75000"/>
                    </a:schemeClr>
                  </a:solidFill>
                  <a:latin typeface="Arial Black"/>
                  <a:cs typeface="Arial Black"/>
                </a:rPr>
                <a:t>Graphics/Visual Aids</a:t>
              </a: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>
              <a:alphaModFix amt="21000"/>
            </a:blip>
            <a:stretch>
              <a:fillRect/>
            </a:stretch>
          </p:blipFill>
          <p:spPr>
            <a:xfrm>
              <a:off x="20193000" y="24168893"/>
              <a:ext cx="5334000" cy="5143500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22336585" y="15092841"/>
            <a:ext cx="10064578" cy="9273163"/>
            <a:chOff x="15902859" y="6494673"/>
            <a:chExt cx="13623925" cy="15268826"/>
          </a:xfrm>
        </p:grpSpPr>
        <p:sp>
          <p:nvSpPr>
            <p:cNvPr id="76" name="TextBox 75"/>
            <p:cNvSpPr txBox="1"/>
            <p:nvPr/>
          </p:nvSpPr>
          <p:spPr>
            <a:xfrm>
              <a:off x="15902859" y="18990607"/>
              <a:ext cx="13623924" cy="2772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cs typeface="Century Gothic"/>
                </a:rPr>
                <a:t>Description/explanation of graphics: Make sure to provide titles and descriptions of any visual aids you use.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6004460" y="6494673"/>
              <a:ext cx="13522324" cy="12191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8" name="Picture 77" descr="camera.png"/>
            <p:cNvPicPr>
              <a:picLocks noChangeAspect="1"/>
            </p:cNvPicPr>
            <p:nvPr/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3464" y="8834749"/>
              <a:ext cx="5932529" cy="5932529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19774579" y="13977452"/>
              <a:ext cx="6158247" cy="1875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>
                      <a:lumMod val="75000"/>
                    </a:schemeClr>
                  </a:solidFill>
                  <a:latin typeface="Arial Black"/>
                  <a:cs typeface="Arial Black"/>
                </a:rPr>
                <a:t>Graphics/Visual Aids</a:t>
              </a:r>
            </a:p>
          </p:txBody>
        </p:sp>
      </p:grpSp>
      <p:pic>
        <p:nvPicPr>
          <p:cNvPr id="60" name="Picture 59" descr="PMSu_159_university_primar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134" y="179241"/>
            <a:ext cx="10609502" cy="48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997528" y="1149227"/>
            <a:ext cx="41611143" cy="5338052"/>
            <a:chOff x="1039091" y="1276918"/>
            <a:chExt cx="43344941" cy="5931169"/>
          </a:xfrm>
          <a:solidFill>
            <a:srgbClr val="AD4313"/>
          </a:solidFill>
        </p:grpSpPr>
        <p:sp>
          <p:nvSpPr>
            <p:cNvPr id="13" name="Rectangle 12"/>
            <p:cNvSpPr/>
            <p:nvPr/>
          </p:nvSpPr>
          <p:spPr>
            <a:xfrm>
              <a:off x="1039091" y="1276918"/>
              <a:ext cx="43344941" cy="5931169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16295" y="1927006"/>
              <a:ext cx="24378085" cy="40694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1600" b="1" dirty="0">
                  <a:solidFill>
                    <a:srgbClr val="FFFFFF"/>
                  </a:solidFill>
                  <a:latin typeface="Avenir Heavy"/>
                  <a:cs typeface="Avenir Heavy"/>
                </a:rPr>
                <a:t>Title of Research Project </a:t>
              </a:r>
            </a:p>
            <a:p>
              <a:r>
                <a:rPr lang="en-US" sz="11600" b="1" dirty="0">
                  <a:solidFill>
                    <a:srgbClr val="FFFFFF"/>
                  </a:solidFill>
                  <a:latin typeface="Avenir Heavy"/>
                  <a:cs typeface="Avenir Heavy"/>
                </a:rPr>
                <a:t>(simple, no jargon)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16295" y="5841311"/>
              <a:ext cx="39856230" cy="10601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5600" dirty="0">
                  <a:solidFill>
                    <a:srgbClr val="FFFFFF"/>
                  </a:solidFill>
                  <a:latin typeface="Avenir Book"/>
                  <a:cs typeface="Avenir Book"/>
                </a:rPr>
                <a:t>Your Name, Department/College, Email Address</a:t>
              </a:r>
            </a:p>
          </p:txBody>
        </p:sp>
      </p:grpSp>
      <p:pic>
        <p:nvPicPr>
          <p:cNvPr id="17" name="Picture 16" descr="knockout_university_prima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096" y="1149227"/>
            <a:ext cx="11010575" cy="5043907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918208" y="7462940"/>
            <a:ext cx="10998051" cy="1091003"/>
            <a:chOff x="1039091" y="8352886"/>
            <a:chExt cx="11456303" cy="1212225"/>
          </a:xfrm>
          <a:solidFill>
            <a:srgbClr val="BE4B1E"/>
          </a:solidFill>
        </p:grpSpPr>
        <p:sp>
          <p:nvSpPr>
            <p:cNvPr id="22" name="Rectangle 21"/>
            <p:cNvSpPr/>
            <p:nvPr/>
          </p:nvSpPr>
          <p:spPr>
            <a:xfrm>
              <a:off x="1039091" y="8352886"/>
              <a:ext cx="11456303" cy="121222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98133" y="8475835"/>
              <a:ext cx="9228667" cy="106011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>
                  <a:solidFill>
                    <a:srgbClr val="FFFFFF"/>
                  </a:solidFill>
                  <a:latin typeface="Avenir Book"/>
                  <a:cs typeface="Avenir Book"/>
                </a:rPr>
                <a:t>Background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900474" y="22998223"/>
            <a:ext cx="10998051" cy="1091003"/>
            <a:chOff x="1039091" y="26495773"/>
            <a:chExt cx="11456303" cy="1212225"/>
          </a:xfrm>
          <a:solidFill>
            <a:srgbClr val="BE4B1E"/>
          </a:solidFill>
        </p:grpSpPr>
        <p:sp>
          <p:nvSpPr>
            <p:cNvPr id="25" name="Rectangle 24"/>
            <p:cNvSpPr/>
            <p:nvPr/>
          </p:nvSpPr>
          <p:spPr>
            <a:xfrm>
              <a:off x="1039091" y="26495773"/>
              <a:ext cx="11456303" cy="121222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98133" y="26536391"/>
              <a:ext cx="9228667" cy="106011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>
                  <a:solidFill>
                    <a:srgbClr val="FFFFFF"/>
                  </a:solidFill>
                  <a:latin typeface="Avenir Book"/>
                  <a:cs typeface="Avenir Book"/>
                </a:rPr>
                <a:t>Methods and Materials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18208" y="16638533"/>
            <a:ext cx="10998051" cy="1091003"/>
            <a:chOff x="1039091" y="18970086"/>
            <a:chExt cx="11456303" cy="1212225"/>
          </a:xfrm>
        </p:grpSpPr>
        <p:sp>
          <p:nvSpPr>
            <p:cNvPr id="23" name="Rectangle 22"/>
            <p:cNvSpPr/>
            <p:nvPr/>
          </p:nvSpPr>
          <p:spPr>
            <a:xfrm>
              <a:off x="1039091" y="18970086"/>
              <a:ext cx="11456303" cy="1212225"/>
            </a:xfrm>
            <a:prstGeom prst="rect">
              <a:avLst/>
            </a:prstGeom>
            <a:solidFill>
              <a:srgbClr val="BE4B1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98133" y="19093371"/>
              <a:ext cx="9228667" cy="10601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>
                  <a:solidFill>
                    <a:srgbClr val="FFFFFF"/>
                  </a:solidFill>
                  <a:latin typeface="Avenir Book"/>
                  <a:cs typeface="Avenir Book"/>
                </a:rPr>
                <a:t>Research Questions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653106" y="24042316"/>
            <a:ext cx="10998051" cy="1091003"/>
            <a:chOff x="32742144" y="26713684"/>
            <a:chExt cx="11456303" cy="1212225"/>
          </a:xfrm>
          <a:solidFill>
            <a:srgbClr val="BE4B1E"/>
          </a:solidFill>
        </p:grpSpPr>
        <p:sp>
          <p:nvSpPr>
            <p:cNvPr id="21" name="Rectangle 20"/>
            <p:cNvSpPr/>
            <p:nvPr/>
          </p:nvSpPr>
          <p:spPr>
            <a:xfrm>
              <a:off x="32742144" y="26713684"/>
              <a:ext cx="11456303" cy="121222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859102" y="26776130"/>
              <a:ext cx="9228667" cy="106011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>
                  <a:solidFill>
                    <a:srgbClr val="FFFFFF"/>
                  </a:solidFill>
                  <a:latin typeface="Avenir Book"/>
                  <a:cs typeface="Avenir Book"/>
                </a:rPr>
                <a:t>Acknowledgments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9653106" y="28197388"/>
            <a:ext cx="10998051" cy="1091003"/>
            <a:chOff x="32742144" y="30854320"/>
            <a:chExt cx="11456303" cy="1212225"/>
          </a:xfrm>
          <a:solidFill>
            <a:srgbClr val="BE4B1E"/>
          </a:solidFill>
        </p:grpSpPr>
        <p:sp>
          <p:nvSpPr>
            <p:cNvPr id="26" name="Rectangle 25"/>
            <p:cNvSpPr/>
            <p:nvPr/>
          </p:nvSpPr>
          <p:spPr>
            <a:xfrm>
              <a:off x="32742144" y="30854320"/>
              <a:ext cx="11456303" cy="121222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859102" y="30968802"/>
              <a:ext cx="9228667" cy="106011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>
                  <a:solidFill>
                    <a:srgbClr val="FFFFFF"/>
                  </a:solidFill>
                  <a:latin typeface="Avenir Book"/>
                  <a:cs typeface="Avenir Book"/>
                </a:rPr>
                <a:t>References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9447807" y="7678577"/>
            <a:ext cx="11641602" cy="14990083"/>
            <a:chOff x="14867938" y="14799806"/>
            <a:chExt cx="13522324" cy="18445727"/>
          </a:xfrm>
        </p:grpSpPr>
        <p:grpSp>
          <p:nvGrpSpPr>
            <p:cNvPr id="46" name="Group 45"/>
            <p:cNvGrpSpPr/>
            <p:nvPr/>
          </p:nvGrpSpPr>
          <p:grpSpPr>
            <a:xfrm>
              <a:off x="14867938" y="14799806"/>
              <a:ext cx="13522324" cy="18445727"/>
              <a:chOff x="14867938" y="14799806"/>
              <a:chExt cx="13522324" cy="18445727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4867938" y="14799806"/>
                <a:ext cx="13522324" cy="164747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4907463" y="31787430"/>
                <a:ext cx="13482799" cy="145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/>
                    <a:cs typeface="Century Gothic"/>
                  </a:rPr>
                  <a:t>Description/explanation of graphics: Make sure to provide titles and descriptions of any visual aids you use.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8694538" y="24415317"/>
              <a:ext cx="6158248" cy="776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bg1">
                      <a:lumMod val="75000"/>
                    </a:schemeClr>
                  </a:solidFill>
                  <a:latin typeface="Arial Black"/>
                  <a:cs typeface="Arial Black"/>
                </a:rPr>
                <a:t>Graphics/Visual Aids</a:t>
              </a: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alphaModFix amt="21000"/>
            </a:blip>
            <a:stretch>
              <a:fillRect/>
            </a:stretch>
          </p:blipFill>
          <p:spPr>
            <a:xfrm>
              <a:off x="19246270" y="19000817"/>
              <a:ext cx="5334000" cy="5143500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1900474" y="8796396"/>
            <a:ext cx="10998051" cy="6871365"/>
          </a:xfrm>
          <a:prstGeom prst="rect">
            <a:avLst/>
          </a:prstGeom>
          <a:noFill/>
        </p:spPr>
        <p:txBody>
          <a:bodyPr wrap="square" lIns="85341" tIns="42670" rIns="85341" bIns="4267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dirty="0">
                <a:latin typeface="Avenir Book"/>
                <a:cs typeface="Avenir Book"/>
              </a:rPr>
              <a:t>Provide background and context for your research. Briefly introduce your audience to the topic of study.</a:t>
            </a:r>
          </a:p>
          <a:p>
            <a:pPr>
              <a:lnSpc>
                <a:spcPct val="150000"/>
              </a:lnSpc>
            </a:pPr>
            <a:r>
              <a:rPr lang="en-US" sz="3700" dirty="0">
                <a:latin typeface="Avenir Book"/>
                <a:cs typeface="Avenir Book"/>
              </a:rPr>
              <a:t>You can discuss other published, scholarly work on the topic if:</a:t>
            </a:r>
          </a:p>
          <a:p>
            <a:pPr marL="533381" indent="-533381">
              <a:lnSpc>
                <a:spcPct val="150000"/>
              </a:lnSpc>
              <a:buFont typeface="Arial"/>
              <a:buChar char="•"/>
            </a:pPr>
            <a:r>
              <a:rPr lang="en-US" sz="3700" dirty="0">
                <a:latin typeface="Avenir Book"/>
                <a:cs typeface="Avenir Book"/>
              </a:rPr>
              <a:t>It makes a case for the necessity of your research</a:t>
            </a:r>
          </a:p>
          <a:p>
            <a:pPr marL="533381" indent="-533381">
              <a:lnSpc>
                <a:spcPct val="150000"/>
              </a:lnSpc>
              <a:buFont typeface="Arial"/>
              <a:buChar char="•"/>
            </a:pPr>
            <a:r>
              <a:rPr lang="en-US" sz="3700" dirty="0">
                <a:latin typeface="Avenir Book"/>
                <a:cs typeface="Avenir Book"/>
              </a:rPr>
              <a:t>It explains how your research contributes to existing knowledge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900474" y="17982229"/>
            <a:ext cx="10998051" cy="2527867"/>
          </a:xfrm>
          <a:prstGeom prst="rect">
            <a:avLst/>
          </a:prstGeom>
        </p:spPr>
        <p:txBody>
          <a:bodyPr wrap="square" lIns="85341" tIns="42670" rIns="85341" bIns="4267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dirty="0">
                <a:latin typeface="Avenir Book"/>
                <a:cs typeface="Avenir Book"/>
              </a:rPr>
              <a:t>Provide a clear statement of the problem(s) you are trying to solve or the issue(s) you investigated. </a:t>
            </a:r>
          </a:p>
          <a:p>
            <a:pPr lvl="0">
              <a:lnSpc>
                <a:spcPct val="200000"/>
              </a:lnSpc>
            </a:pP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918208" y="24529468"/>
            <a:ext cx="10980317" cy="6871365"/>
          </a:xfrm>
          <a:prstGeom prst="rect">
            <a:avLst/>
          </a:prstGeom>
        </p:spPr>
        <p:txBody>
          <a:bodyPr wrap="square" lIns="85341" tIns="42670" rIns="85341" bIns="4267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dirty="0">
                <a:latin typeface="Avenir Book"/>
                <a:cs typeface="Avenir Book"/>
              </a:rPr>
              <a:t>Discuss the methods and materials you used to investigate your research question. Include (if applicable):</a:t>
            </a:r>
          </a:p>
          <a:p>
            <a:pPr marL="533381" indent="-533381">
              <a:lnSpc>
                <a:spcPct val="150000"/>
              </a:lnSpc>
              <a:buFont typeface="Arial"/>
              <a:buChar char="•"/>
            </a:pPr>
            <a:r>
              <a:rPr lang="en-US" sz="3700" dirty="0">
                <a:latin typeface="Avenir Book"/>
                <a:cs typeface="Avenir Book"/>
              </a:rPr>
              <a:t>Samples/measures used</a:t>
            </a:r>
          </a:p>
          <a:p>
            <a:pPr marL="533381" indent="-533381">
              <a:lnSpc>
                <a:spcPct val="150000"/>
              </a:lnSpc>
              <a:buFont typeface="Arial"/>
              <a:buChar char="•"/>
            </a:pPr>
            <a:r>
              <a:rPr lang="en-US" sz="3700" dirty="0">
                <a:latin typeface="Avenir Book"/>
                <a:cs typeface="Avenir Book"/>
              </a:rPr>
              <a:t>Research tools and/or equipment</a:t>
            </a:r>
          </a:p>
          <a:p>
            <a:pPr marL="533381" indent="-533381">
              <a:lnSpc>
                <a:spcPct val="150000"/>
              </a:lnSpc>
              <a:buFont typeface="Arial"/>
              <a:buChar char="•"/>
            </a:pPr>
            <a:r>
              <a:rPr lang="en-US" sz="3700" dirty="0">
                <a:latin typeface="Avenir Book"/>
                <a:cs typeface="Avenir Book"/>
              </a:rPr>
              <a:t>Manipulations, correlations, comparisons of interest</a:t>
            </a:r>
          </a:p>
          <a:p>
            <a:pPr marL="533381" indent="-533381">
              <a:lnSpc>
                <a:spcPct val="150000"/>
              </a:lnSpc>
              <a:buFont typeface="Arial"/>
              <a:buChar char="•"/>
            </a:pPr>
            <a:r>
              <a:rPr lang="en-US" sz="3700" dirty="0">
                <a:latin typeface="Avenir Book"/>
                <a:cs typeface="Avenir Book"/>
              </a:rPr>
              <a:t>Strengths and limitations of methodology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9653106" y="29288391"/>
            <a:ext cx="10998051" cy="1746884"/>
          </a:xfrm>
          <a:prstGeom prst="rect">
            <a:avLst/>
          </a:prstGeom>
        </p:spPr>
        <p:txBody>
          <a:bodyPr wrap="square" lIns="85341" tIns="42670" rIns="85341" bIns="4267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dirty="0">
                <a:latin typeface="Avenir Book"/>
                <a:cs typeface="Avenir Book"/>
              </a:rPr>
              <a:t>Include citations for any sources you used on your poster, including visuals.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5756432" y="7396688"/>
            <a:ext cx="11131936" cy="8546229"/>
            <a:chOff x="16412949" y="8218542"/>
            <a:chExt cx="11595767" cy="9495810"/>
          </a:xfrm>
        </p:grpSpPr>
        <p:grpSp>
          <p:nvGrpSpPr>
            <p:cNvPr id="38" name="Group 37"/>
            <p:cNvGrpSpPr/>
            <p:nvPr/>
          </p:nvGrpSpPr>
          <p:grpSpPr>
            <a:xfrm>
              <a:off x="16552413" y="8218542"/>
              <a:ext cx="11456303" cy="1212225"/>
              <a:chOff x="17187333" y="8352886"/>
              <a:chExt cx="11456303" cy="121222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7187333" y="8352886"/>
                <a:ext cx="11456303" cy="1212225"/>
              </a:xfrm>
              <a:prstGeom prst="rect">
                <a:avLst/>
              </a:prstGeom>
              <a:solidFill>
                <a:srgbClr val="BE4B1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8271067" y="8488717"/>
                <a:ext cx="9228667" cy="10601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dirty="0">
                    <a:solidFill>
                      <a:srgbClr val="FFFFFF"/>
                    </a:solidFill>
                    <a:latin typeface="Avenir Book"/>
                    <a:cs typeface="Avenir Book"/>
                  </a:rPr>
                  <a:t>Results</a:t>
                </a: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16412949" y="9809053"/>
              <a:ext cx="11595767" cy="79052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700" dirty="0">
                  <a:latin typeface="Avenir Book"/>
                  <a:cs typeface="Avenir Book"/>
                </a:rPr>
                <a:t>Conclusion/Discussion: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Explain the broader implications of your findings. Think about potential long-term significance or impact of your work. Make it relevant to your audience.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Offer unanswered questions for future research.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Note how the project may evolve from here.</a:t>
              </a:r>
            </a:p>
            <a:p>
              <a:pPr lvl="0">
                <a:lnSpc>
                  <a:spcPct val="200000"/>
                </a:lnSpc>
              </a:pPr>
              <a:endParaRPr lang="en-US" sz="3700" dirty="0">
                <a:latin typeface="Cambria"/>
                <a:cs typeface="Cambria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6057679" y="23717504"/>
            <a:ext cx="10511834" cy="8950993"/>
            <a:chOff x="14867938" y="14799806"/>
            <a:chExt cx="13522324" cy="21083599"/>
          </a:xfrm>
        </p:grpSpPr>
        <p:grpSp>
          <p:nvGrpSpPr>
            <p:cNvPr id="63" name="Group 62"/>
            <p:cNvGrpSpPr/>
            <p:nvPr/>
          </p:nvGrpSpPr>
          <p:grpSpPr>
            <a:xfrm>
              <a:off x="14867938" y="14799806"/>
              <a:ext cx="13522324" cy="21083599"/>
              <a:chOff x="14867938" y="14799806"/>
              <a:chExt cx="13522324" cy="21083599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4867938" y="14799806"/>
                <a:ext cx="13522324" cy="164747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4907464" y="31787429"/>
                <a:ext cx="13482798" cy="4095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/>
                    <a:cs typeface="Century Gothic"/>
                  </a:rPr>
                  <a:t>Description/explanation of graphics: Make sure to provide titles and descriptions of any visual aids you use.</a:t>
                </a: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18694538" y="24415317"/>
              <a:ext cx="6158247" cy="2754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bg1">
                      <a:lumMod val="75000"/>
                    </a:schemeClr>
                  </a:solidFill>
                  <a:latin typeface="Arial Black"/>
                  <a:cs typeface="Arial Black"/>
                </a:rPr>
                <a:t>Graphics/Visual Aids</a:t>
              </a: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>
              <a:alphaModFix amt="21000"/>
            </a:blip>
            <a:stretch>
              <a:fillRect/>
            </a:stretch>
          </p:blipFill>
          <p:spPr>
            <a:xfrm>
              <a:off x="19246270" y="19000817"/>
              <a:ext cx="5334000" cy="5143500"/>
            </a:xfrm>
            <a:prstGeom prst="rect">
              <a:avLst/>
            </a:prstGeom>
          </p:spPr>
        </p:pic>
      </p:grpSp>
      <p:sp>
        <p:nvSpPr>
          <p:cNvPr id="68" name="Rectangle 67"/>
          <p:cNvSpPr/>
          <p:nvPr/>
        </p:nvSpPr>
        <p:spPr>
          <a:xfrm>
            <a:off x="29627240" y="25602167"/>
            <a:ext cx="11023917" cy="1746884"/>
          </a:xfrm>
          <a:prstGeom prst="rect">
            <a:avLst/>
          </a:prstGeom>
        </p:spPr>
        <p:txBody>
          <a:bodyPr wrap="square" lIns="85341" tIns="42670" rIns="85341" bIns="4267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dirty="0">
                <a:latin typeface="Avenir Book"/>
                <a:cs typeface="Avenir Book"/>
              </a:rPr>
              <a:t>Thank those who provided any guidance, support, or funding for your research.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15890317" y="15395815"/>
            <a:ext cx="10998051" cy="8431026"/>
            <a:chOff x="31972386" y="8468604"/>
            <a:chExt cx="11456303" cy="9367806"/>
          </a:xfrm>
        </p:grpSpPr>
        <p:grpSp>
          <p:nvGrpSpPr>
            <p:cNvPr id="71" name="Group 70"/>
            <p:cNvGrpSpPr/>
            <p:nvPr/>
          </p:nvGrpSpPr>
          <p:grpSpPr>
            <a:xfrm>
              <a:off x="31972386" y="8468604"/>
              <a:ext cx="11456303" cy="1212225"/>
              <a:chOff x="17187333" y="8352886"/>
              <a:chExt cx="11456303" cy="1212225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7187333" y="8352886"/>
                <a:ext cx="11456303" cy="1212225"/>
              </a:xfrm>
              <a:prstGeom prst="rect">
                <a:avLst/>
              </a:prstGeom>
              <a:solidFill>
                <a:srgbClr val="BE4B1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8271067" y="8488717"/>
                <a:ext cx="9228667" cy="10601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dirty="0">
                    <a:solidFill>
                      <a:srgbClr val="FFFFFF"/>
                    </a:solidFill>
                    <a:latin typeface="Avenir Book"/>
                    <a:cs typeface="Avenir Book"/>
                  </a:rPr>
                  <a:t>Conclusion</a:t>
                </a: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32005610" y="9931111"/>
              <a:ext cx="11423079" cy="79052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700" dirty="0">
                  <a:latin typeface="Avenir Book"/>
                  <a:cs typeface="Avenir Book"/>
                </a:rPr>
                <a:t>Conclusion/Discussion: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Explain the broader implications of your findings. Think about potential long-term significance or impact of your work. Make it relevant to your audience.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Offer unanswered questions for future research.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Note how the project may evolve from here.</a:t>
              </a:r>
            </a:p>
            <a:p>
              <a:pPr lvl="0">
                <a:lnSpc>
                  <a:spcPct val="200000"/>
                </a:lnSpc>
              </a:pPr>
              <a:endParaRPr lang="en-US" sz="3700" dirty="0">
                <a:latin typeface="Cambria"/>
                <a:cs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1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idging_B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02" y="3892918"/>
            <a:ext cx="9864789" cy="115345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05502" y="700378"/>
            <a:ext cx="38261981" cy="4723375"/>
            <a:chOff x="3026565" y="778197"/>
            <a:chExt cx="39856230" cy="5248195"/>
          </a:xfrm>
        </p:grpSpPr>
        <p:sp>
          <p:nvSpPr>
            <p:cNvPr id="6" name="TextBox 5"/>
            <p:cNvSpPr txBox="1"/>
            <p:nvPr/>
          </p:nvSpPr>
          <p:spPr>
            <a:xfrm>
              <a:off x="18504710" y="778197"/>
              <a:ext cx="24378085" cy="4069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600" b="1" dirty="0">
                  <a:solidFill>
                    <a:srgbClr val="404040"/>
                  </a:solidFill>
                  <a:latin typeface="Avenir Heavy"/>
                  <a:cs typeface="Avenir Heavy"/>
                </a:rPr>
                <a:t>Title of Research Project </a:t>
              </a:r>
            </a:p>
            <a:p>
              <a:pPr algn="r"/>
              <a:r>
                <a:rPr lang="en-US" sz="11600" b="1" dirty="0">
                  <a:solidFill>
                    <a:srgbClr val="404040"/>
                  </a:solidFill>
                  <a:latin typeface="Avenir Heavy"/>
                  <a:cs typeface="Avenir Heavy"/>
                </a:rPr>
                <a:t>(simple, no jargon)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26565" y="4966273"/>
              <a:ext cx="39856230" cy="1060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600" dirty="0">
                  <a:solidFill>
                    <a:srgbClr val="404040"/>
                  </a:solidFill>
                  <a:latin typeface="Century Gothic"/>
                  <a:cs typeface="Century Gothic"/>
                </a:rPr>
                <a:t>Your Name, Department/College, Email Address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100108" y="5959134"/>
            <a:ext cx="39511036" cy="0"/>
          </a:xfrm>
          <a:prstGeom prst="line">
            <a:avLst/>
          </a:prstGeom>
          <a:ln w="57150" cmpd="sng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Picture 15" descr="PMSu_159_university_primar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89" y="-222237"/>
            <a:ext cx="12237547" cy="56059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62546" y="6779800"/>
            <a:ext cx="11022435" cy="8201978"/>
            <a:chOff x="1731818" y="7533111"/>
            <a:chExt cx="11481703" cy="9113309"/>
          </a:xfrm>
        </p:grpSpPr>
        <p:grpSp>
          <p:nvGrpSpPr>
            <p:cNvPr id="2" name="Group 1"/>
            <p:cNvGrpSpPr/>
            <p:nvPr/>
          </p:nvGrpSpPr>
          <p:grpSpPr>
            <a:xfrm>
              <a:off x="1731818" y="7533111"/>
              <a:ext cx="11481703" cy="1212225"/>
              <a:chOff x="1731818" y="8745336"/>
              <a:chExt cx="11481703" cy="121222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731818" y="8745336"/>
                <a:ext cx="11481703" cy="1212225"/>
              </a:xfrm>
              <a:prstGeom prst="rect">
                <a:avLst/>
              </a:prstGeom>
              <a:solidFill>
                <a:srgbClr val="FAC090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18687" y="8860446"/>
                <a:ext cx="9499600" cy="106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Heavy"/>
                    <a:cs typeface="Avenir Heavy"/>
                  </a:rPr>
                  <a:t>Background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731818" y="9004727"/>
              <a:ext cx="11481703" cy="7641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700" dirty="0">
                  <a:latin typeface="Avenir Book"/>
                  <a:cs typeface="Avenir Book"/>
                </a:rPr>
                <a:t>Provide background and context for your research. Briefly introduce your audience to the topic of study.</a:t>
              </a:r>
            </a:p>
            <a:p>
              <a:pPr>
                <a:lnSpc>
                  <a:spcPct val="150000"/>
                </a:lnSpc>
              </a:pPr>
              <a:r>
                <a:rPr lang="en-US" sz="3700" dirty="0">
                  <a:latin typeface="Avenir Book"/>
                  <a:cs typeface="Avenir Book"/>
                </a:rPr>
                <a:t>You can discuss other published, scholarly work on the topic if: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It makes a case for the necessity of your research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It explains how your research contributes to existing knowledge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62546" y="15723108"/>
            <a:ext cx="11022435" cy="4238725"/>
            <a:chOff x="1731818" y="17470118"/>
            <a:chExt cx="11481703" cy="4709694"/>
          </a:xfrm>
        </p:grpSpPr>
        <p:grpSp>
          <p:nvGrpSpPr>
            <p:cNvPr id="50" name="Group 49"/>
            <p:cNvGrpSpPr/>
            <p:nvPr/>
          </p:nvGrpSpPr>
          <p:grpSpPr>
            <a:xfrm>
              <a:off x="1731818" y="17470118"/>
              <a:ext cx="11481703" cy="1212225"/>
              <a:chOff x="1731818" y="20413873"/>
              <a:chExt cx="11481703" cy="121222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731818" y="20413873"/>
                <a:ext cx="11481703" cy="1212225"/>
              </a:xfrm>
              <a:prstGeom prst="rect">
                <a:avLst/>
              </a:prstGeom>
              <a:solidFill>
                <a:srgbClr val="FAC090"/>
              </a:solidFill>
              <a:ln>
                <a:solidFill>
                  <a:srgbClr val="E46C0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718687" y="20485889"/>
                <a:ext cx="9499600" cy="106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Heavy"/>
                    <a:cs typeface="Avenir Heavy"/>
                  </a:rPr>
                  <a:t>Research Questions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731818" y="19364227"/>
              <a:ext cx="11481703" cy="2815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700" dirty="0">
                  <a:latin typeface="Avenir Book"/>
                  <a:cs typeface="Avenir Book"/>
                </a:rPr>
                <a:t>Provide a clear statement of the problem(s) you are trying to solve or the issue(s) you investigated. </a:t>
              </a:r>
            </a:p>
            <a:p>
              <a:pPr lvl="0">
                <a:lnSpc>
                  <a:spcPct val="200000"/>
                </a:lnSpc>
              </a:pPr>
              <a:endParaRPr lang="en-US" sz="2600" dirty="0">
                <a:latin typeface="Cambria"/>
                <a:cs typeface="Cambria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00108" y="21579840"/>
            <a:ext cx="10059528" cy="8671501"/>
            <a:chOff x="15902859" y="6494673"/>
            <a:chExt cx="13623925" cy="14403667"/>
          </a:xfrm>
        </p:grpSpPr>
        <p:sp>
          <p:nvSpPr>
            <p:cNvPr id="33" name="TextBox 32"/>
            <p:cNvSpPr txBox="1"/>
            <p:nvPr/>
          </p:nvSpPr>
          <p:spPr>
            <a:xfrm>
              <a:off x="15902859" y="18990608"/>
              <a:ext cx="13623924" cy="1907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"/>
                  <a:cs typeface="Gill Sans"/>
                </a:rPr>
                <a:t>Description/explanation of graphics: Make sure to provide titles and descriptions of any visual aids you use.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004460" y="6494673"/>
              <a:ext cx="13522324" cy="12191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"/>
                <a:cs typeface="Gill Sans"/>
              </a:endParaRPr>
            </a:p>
          </p:txBody>
        </p:sp>
        <p:pic>
          <p:nvPicPr>
            <p:cNvPr id="35" name="Picture 34" descr="camera.png"/>
            <p:cNvPicPr>
              <a:picLocks noChangeAspect="1"/>
            </p:cNvPicPr>
            <p:nvPr/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3464" y="8834749"/>
              <a:ext cx="5932529" cy="5932529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9774580" y="13977451"/>
              <a:ext cx="6158246" cy="189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>
                      <a:lumMod val="75000"/>
                    </a:schemeClr>
                  </a:solidFill>
                  <a:latin typeface="Gill Sans"/>
                  <a:cs typeface="Gill Sans"/>
                </a:rPr>
                <a:t>Graphics/Visual Aids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328559" y="16873395"/>
            <a:ext cx="12380631" cy="10557403"/>
            <a:chOff x="15769545" y="21440214"/>
            <a:chExt cx="13623924" cy="14021289"/>
          </a:xfrm>
        </p:grpSpPr>
        <p:sp>
          <p:nvSpPr>
            <p:cNvPr id="38" name="TextBox 37"/>
            <p:cNvSpPr txBox="1"/>
            <p:nvPr/>
          </p:nvSpPr>
          <p:spPr>
            <a:xfrm>
              <a:off x="15769545" y="33936153"/>
              <a:ext cx="13623924" cy="1525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"/>
                  <a:cs typeface="Gill Sans"/>
                </a:rPr>
                <a:t>Description/explanation of graphics: Make sure to provide titles and descriptions of any visual aids you use.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871146" y="21440214"/>
              <a:ext cx="13522323" cy="12191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641271" y="29583390"/>
              <a:ext cx="6158249" cy="817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>
                      <a:lumMod val="75000"/>
                    </a:schemeClr>
                  </a:solidFill>
                  <a:latin typeface="Gill Sans"/>
                  <a:cs typeface="Gill Sans"/>
                </a:rPr>
                <a:t>Graphics/Visual Aids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>
              <a:alphaModFix amt="21000"/>
            </a:blip>
            <a:stretch>
              <a:fillRect/>
            </a:stretch>
          </p:blipFill>
          <p:spPr>
            <a:xfrm>
              <a:off x="20193000" y="24168893"/>
              <a:ext cx="5334000" cy="51435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5829124" y="6779800"/>
            <a:ext cx="11022435" cy="8320650"/>
            <a:chOff x="16394546" y="7533111"/>
            <a:chExt cx="11481703" cy="9245167"/>
          </a:xfrm>
        </p:grpSpPr>
        <p:grpSp>
          <p:nvGrpSpPr>
            <p:cNvPr id="47" name="Group 46"/>
            <p:cNvGrpSpPr/>
            <p:nvPr/>
          </p:nvGrpSpPr>
          <p:grpSpPr>
            <a:xfrm>
              <a:off x="16394546" y="7533111"/>
              <a:ext cx="11481703" cy="1212225"/>
              <a:chOff x="16394546" y="8677755"/>
              <a:chExt cx="11481703" cy="121222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394546" y="8677755"/>
                <a:ext cx="11481703" cy="121222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6929268" y="8745336"/>
                <a:ext cx="10481782" cy="1060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dirty="0">
                    <a:solidFill>
                      <a:srgbClr val="404040"/>
                    </a:solidFill>
                    <a:latin typeface="Avenir Heavy"/>
                    <a:cs typeface="Avenir Heavy"/>
                  </a:rPr>
                  <a:t>Methods and Materials</a:t>
                </a: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16394546" y="9136585"/>
              <a:ext cx="11481703" cy="7641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700" dirty="0">
                  <a:latin typeface="Avenir Book"/>
                  <a:cs typeface="Avenir Book"/>
                </a:rPr>
                <a:t>Discuss the methods and materials you used to investigate your research question. Include (if applicable):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Samples/measures used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Research tools and/or equipment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Manipulations, correlations, comparisons of interest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Strengths and limitations of methodology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995701" y="6783407"/>
            <a:ext cx="11098206" cy="8625998"/>
            <a:chOff x="31245522" y="7537119"/>
            <a:chExt cx="11560631" cy="9584442"/>
          </a:xfrm>
        </p:grpSpPr>
        <p:grpSp>
          <p:nvGrpSpPr>
            <p:cNvPr id="48" name="Group 47"/>
            <p:cNvGrpSpPr/>
            <p:nvPr/>
          </p:nvGrpSpPr>
          <p:grpSpPr>
            <a:xfrm>
              <a:off x="31245522" y="7537119"/>
              <a:ext cx="11560631" cy="1212225"/>
              <a:chOff x="32319032" y="8745335"/>
              <a:chExt cx="11025909" cy="121222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2319032" y="8745335"/>
                <a:ext cx="11025909" cy="121222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3083231" y="8812916"/>
                <a:ext cx="9499600" cy="1060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dirty="0">
                    <a:solidFill>
                      <a:srgbClr val="404040"/>
                    </a:solidFill>
                    <a:latin typeface="Avenir Heavy"/>
                    <a:cs typeface="Avenir Heavy"/>
                  </a:rPr>
                  <a:t>Conclusion</a:t>
                </a: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31245522" y="9216262"/>
              <a:ext cx="11560631" cy="79052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700" dirty="0">
                  <a:latin typeface="Avenir Book"/>
                  <a:cs typeface="Avenir Book"/>
                </a:rPr>
                <a:t>Conclusion/Discussion: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Explain the broader implications of your findings. Think about potential long-term significance or impact of your work. Make it relevant to your audience.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Offer unanswered questions for future research.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Note how the project may evolve from here.</a:t>
              </a:r>
            </a:p>
            <a:p>
              <a:pPr lvl="0">
                <a:lnSpc>
                  <a:spcPct val="200000"/>
                </a:lnSpc>
              </a:pPr>
              <a:endParaRPr lang="en-US" sz="3700" dirty="0">
                <a:latin typeface="Cambria"/>
                <a:cs typeface="Cambria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995702" y="19096324"/>
            <a:ext cx="11171782" cy="3219494"/>
            <a:chOff x="31245522" y="21218138"/>
            <a:chExt cx="11637273" cy="3577215"/>
          </a:xfrm>
        </p:grpSpPr>
        <p:grpSp>
          <p:nvGrpSpPr>
            <p:cNvPr id="51" name="Group 50"/>
            <p:cNvGrpSpPr/>
            <p:nvPr/>
          </p:nvGrpSpPr>
          <p:grpSpPr>
            <a:xfrm>
              <a:off x="31322164" y="21218138"/>
              <a:ext cx="11560631" cy="1212225"/>
              <a:chOff x="32319032" y="20624578"/>
              <a:chExt cx="11025909" cy="121222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2319032" y="20624578"/>
                <a:ext cx="11025909" cy="1212225"/>
              </a:xfrm>
              <a:prstGeom prst="rect">
                <a:avLst/>
              </a:prstGeom>
              <a:solidFill>
                <a:srgbClr val="FAC090"/>
              </a:solidFill>
              <a:ln>
                <a:solidFill>
                  <a:srgbClr val="E46C0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3083231" y="20713625"/>
                <a:ext cx="9499600" cy="106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dirty="0">
                    <a:solidFill>
                      <a:srgbClr val="404040"/>
                    </a:solidFill>
                    <a:latin typeface="Avenir Heavy"/>
                    <a:cs typeface="Avenir Heavy"/>
                  </a:rPr>
                  <a:t>Acknowledgements</a:t>
                </a: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31245522" y="22847527"/>
              <a:ext cx="11637273" cy="1947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700" dirty="0">
                  <a:latin typeface="Avenir Book"/>
                  <a:cs typeface="Avenir Book"/>
                </a:rPr>
                <a:t>Thank those who provided any guidance, support, or funding for your research.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995702" y="25496795"/>
            <a:ext cx="11171782" cy="3243476"/>
            <a:chOff x="31245522" y="28329772"/>
            <a:chExt cx="11637273" cy="3603862"/>
          </a:xfrm>
        </p:grpSpPr>
        <p:grpSp>
          <p:nvGrpSpPr>
            <p:cNvPr id="52" name="Group 51"/>
            <p:cNvGrpSpPr/>
            <p:nvPr/>
          </p:nvGrpSpPr>
          <p:grpSpPr>
            <a:xfrm>
              <a:off x="31322164" y="28329772"/>
              <a:ext cx="11560631" cy="1212225"/>
              <a:chOff x="32319032" y="28747047"/>
              <a:chExt cx="11025909" cy="121222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2319032" y="28747047"/>
                <a:ext cx="11025909" cy="1212225"/>
              </a:xfrm>
              <a:prstGeom prst="rect">
                <a:avLst/>
              </a:prstGeom>
              <a:solidFill>
                <a:srgbClr val="FAC090"/>
              </a:solidFill>
              <a:ln>
                <a:solidFill>
                  <a:srgbClr val="E46C0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3083231" y="28796781"/>
                <a:ext cx="9499600" cy="106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dirty="0">
                    <a:solidFill>
                      <a:srgbClr val="404040"/>
                    </a:solidFill>
                    <a:latin typeface="Avenir Heavy"/>
                    <a:cs typeface="Avenir Heavy"/>
                  </a:rPr>
                  <a:t>References</a:t>
                </a: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31245522" y="29985807"/>
              <a:ext cx="11637273" cy="1947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700" dirty="0">
                  <a:latin typeface="Avenir Book"/>
                  <a:cs typeface="Avenir Book"/>
                </a:rPr>
                <a:t>Include citations for any sources you used on your poster, including visuals.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56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7528" y="1149227"/>
            <a:ext cx="41611143" cy="5338052"/>
            <a:chOff x="1039091" y="1276918"/>
            <a:chExt cx="43344941" cy="5931169"/>
          </a:xfrm>
        </p:grpSpPr>
        <p:sp>
          <p:nvSpPr>
            <p:cNvPr id="4" name="Rectangle 3"/>
            <p:cNvSpPr/>
            <p:nvPr/>
          </p:nvSpPr>
          <p:spPr>
            <a:xfrm>
              <a:off x="1039091" y="1276918"/>
              <a:ext cx="43344941" cy="5931169"/>
            </a:xfrm>
            <a:prstGeom prst="rect">
              <a:avLst/>
            </a:prstGeom>
            <a:solidFill>
              <a:schemeClr val="accent6">
                <a:lumMod val="50000"/>
                <a:alpha val="14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16295" y="1927006"/>
              <a:ext cx="24378085" cy="4069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600" b="1" dirty="0">
                  <a:solidFill>
                    <a:srgbClr val="BD5908"/>
                  </a:solidFill>
                  <a:latin typeface="Avenir Heavy"/>
                  <a:cs typeface="Avenir Heavy"/>
                </a:rPr>
                <a:t>Title of Research Project </a:t>
              </a:r>
            </a:p>
            <a:p>
              <a:r>
                <a:rPr lang="en-US" sz="11600" b="1" dirty="0">
                  <a:solidFill>
                    <a:srgbClr val="BD5908"/>
                  </a:solidFill>
                  <a:latin typeface="Avenir Heavy"/>
                  <a:cs typeface="Avenir Heavy"/>
                </a:rPr>
                <a:t>(simple, no jargon)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16295" y="5841311"/>
              <a:ext cx="39856230" cy="1060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dirty="0">
                  <a:solidFill>
                    <a:srgbClr val="BD5908"/>
                  </a:solidFill>
                  <a:latin typeface="Avenir Book"/>
                  <a:cs typeface="Avenir Book"/>
                </a:rPr>
                <a:t>Your Name, Department/College, Email Address</a:t>
              </a:r>
            </a:p>
          </p:txBody>
        </p:sp>
      </p:grpSp>
      <p:pic>
        <p:nvPicPr>
          <p:cNvPr id="7" name="Picture 6" descr="PMSu_159_university_prima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124" y="1149226"/>
            <a:ext cx="12237547" cy="56059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77449" y="7621744"/>
            <a:ext cx="10998051" cy="1091003"/>
            <a:chOff x="1039091" y="8352886"/>
            <a:chExt cx="11456303" cy="1212225"/>
          </a:xfrm>
        </p:grpSpPr>
        <p:sp>
          <p:nvSpPr>
            <p:cNvPr id="9" name="Rectangle 8"/>
            <p:cNvSpPr/>
            <p:nvPr/>
          </p:nvSpPr>
          <p:spPr>
            <a:xfrm>
              <a:off x="1039091" y="8352886"/>
              <a:ext cx="11456303" cy="1212225"/>
            </a:xfrm>
            <a:prstGeom prst="rect">
              <a:avLst/>
            </a:prstGeom>
            <a:solidFill>
              <a:srgbClr val="984807">
                <a:alpha val="20000"/>
              </a:srgbClr>
            </a:solidFill>
            <a:ln>
              <a:solidFill>
                <a:srgbClr val="98480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98133" y="8475835"/>
              <a:ext cx="9228667" cy="106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>
                  <a:solidFill>
                    <a:srgbClr val="BD5908"/>
                  </a:solidFill>
                  <a:latin typeface="Avenir Heavy"/>
                  <a:cs typeface="Avenir Heavy"/>
                </a:rPr>
                <a:t>Background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287772" y="16572585"/>
            <a:ext cx="10998051" cy="1091003"/>
            <a:chOff x="1039091" y="26495773"/>
            <a:chExt cx="11456303" cy="1212225"/>
          </a:xfrm>
        </p:grpSpPr>
        <p:sp>
          <p:nvSpPr>
            <p:cNvPr id="12" name="Rectangle 11"/>
            <p:cNvSpPr/>
            <p:nvPr/>
          </p:nvSpPr>
          <p:spPr>
            <a:xfrm>
              <a:off x="1039091" y="26495773"/>
              <a:ext cx="11456303" cy="1212225"/>
            </a:xfrm>
            <a:prstGeom prst="rect">
              <a:avLst/>
            </a:prstGeom>
            <a:solidFill>
              <a:srgbClr val="984807">
                <a:alpha val="19000"/>
              </a:srgbClr>
            </a:solidFill>
            <a:ln>
              <a:solidFill>
                <a:srgbClr val="98480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98133" y="26536391"/>
              <a:ext cx="9228667" cy="106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>
                  <a:solidFill>
                    <a:srgbClr val="BD5908"/>
                  </a:solidFill>
                  <a:latin typeface="Avenir Heavy"/>
                  <a:cs typeface="Avenir Heavy"/>
                </a:rPr>
                <a:t>Methods and Materials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287772" y="7621744"/>
            <a:ext cx="10998051" cy="1091003"/>
            <a:chOff x="1039091" y="18970086"/>
            <a:chExt cx="11456303" cy="1212225"/>
          </a:xfrm>
        </p:grpSpPr>
        <p:sp>
          <p:nvSpPr>
            <p:cNvPr id="15" name="Rectangle 14"/>
            <p:cNvSpPr/>
            <p:nvPr/>
          </p:nvSpPr>
          <p:spPr>
            <a:xfrm>
              <a:off x="1039091" y="18970086"/>
              <a:ext cx="11456303" cy="1212225"/>
            </a:xfrm>
            <a:prstGeom prst="rect">
              <a:avLst/>
            </a:prstGeom>
            <a:solidFill>
              <a:srgbClr val="984807">
                <a:alpha val="20000"/>
              </a:srgbClr>
            </a:solidFill>
            <a:ln>
              <a:solidFill>
                <a:srgbClr val="98480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98133" y="19093371"/>
              <a:ext cx="9228667" cy="106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>
                  <a:solidFill>
                    <a:srgbClr val="BD5908"/>
                  </a:solidFill>
                  <a:latin typeface="Avenir Heavy"/>
                  <a:cs typeface="Avenir Heavy"/>
                </a:rPr>
                <a:t>Research Questions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693491" y="23990245"/>
            <a:ext cx="10998051" cy="1091003"/>
            <a:chOff x="32742144" y="26713684"/>
            <a:chExt cx="11456303" cy="1212225"/>
          </a:xfrm>
        </p:grpSpPr>
        <p:sp>
          <p:nvSpPr>
            <p:cNvPr id="18" name="Rectangle 17"/>
            <p:cNvSpPr/>
            <p:nvPr/>
          </p:nvSpPr>
          <p:spPr>
            <a:xfrm>
              <a:off x="32742144" y="26713684"/>
              <a:ext cx="11456303" cy="1212225"/>
            </a:xfrm>
            <a:prstGeom prst="rect">
              <a:avLst/>
            </a:prstGeom>
            <a:solidFill>
              <a:srgbClr val="984807">
                <a:alpha val="20000"/>
              </a:srgbClr>
            </a:solidFill>
            <a:ln>
              <a:solidFill>
                <a:srgbClr val="98480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859102" y="26776130"/>
              <a:ext cx="9228667" cy="106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>
                  <a:solidFill>
                    <a:srgbClr val="BD5908"/>
                  </a:solidFill>
                  <a:latin typeface="Avenir Heavy"/>
                  <a:cs typeface="Avenir Heavy"/>
                </a:rPr>
                <a:t>Acknowledgements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693491" y="28197388"/>
            <a:ext cx="10998051" cy="1091003"/>
            <a:chOff x="32742144" y="30854320"/>
            <a:chExt cx="11456303" cy="1212225"/>
          </a:xfrm>
        </p:grpSpPr>
        <p:sp>
          <p:nvSpPr>
            <p:cNvPr id="21" name="Rectangle 20"/>
            <p:cNvSpPr/>
            <p:nvPr/>
          </p:nvSpPr>
          <p:spPr>
            <a:xfrm>
              <a:off x="32742144" y="30854320"/>
              <a:ext cx="11456303" cy="1212225"/>
            </a:xfrm>
            <a:prstGeom prst="rect">
              <a:avLst/>
            </a:prstGeom>
            <a:solidFill>
              <a:srgbClr val="984807">
                <a:alpha val="19000"/>
              </a:srgbClr>
            </a:solidFill>
            <a:ln>
              <a:solidFill>
                <a:srgbClr val="98480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859102" y="30968802"/>
              <a:ext cx="9228667" cy="106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>
                  <a:solidFill>
                    <a:srgbClr val="BD5908"/>
                  </a:solidFill>
                  <a:latin typeface="Avenir Heavy"/>
                  <a:cs typeface="Avenir Heavy"/>
                </a:rPr>
                <a:t>References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977449" y="8938000"/>
            <a:ext cx="10998051" cy="6871365"/>
          </a:xfrm>
          <a:prstGeom prst="rect">
            <a:avLst/>
          </a:prstGeom>
          <a:noFill/>
        </p:spPr>
        <p:txBody>
          <a:bodyPr wrap="square" lIns="85341" tIns="42670" rIns="85341" bIns="4267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dirty="0">
                <a:latin typeface="Avenir Book"/>
                <a:cs typeface="Avenir Book"/>
              </a:rPr>
              <a:t>Provide background and context for your research. Briefly introduce your audience to the topic of study.</a:t>
            </a:r>
          </a:p>
          <a:p>
            <a:pPr>
              <a:lnSpc>
                <a:spcPct val="150000"/>
              </a:lnSpc>
            </a:pPr>
            <a:r>
              <a:rPr lang="en-US" sz="3700" dirty="0">
                <a:latin typeface="Avenir Book"/>
                <a:cs typeface="Avenir Book"/>
              </a:rPr>
              <a:t>You can discuss other published, scholarly work on the topic if:</a:t>
            </a:r>
          </a:p>
          <a:p>
            <a:pPr marL="533381" indent="-533381">
              <a:lnSpc>
                <a:spcPct val="150000"/>
              </a:lnSpc>
              <a:buFont typeface="Arial"/>
              <a:buChar char="•"/>
            </a:pPr>
            <a:r>
              <a:rPr lang="en-US" sz="3700" dirty="0">
                <a:latin typeface="Avenir Book"/>
                <a:cs typeface="Avenir Book"/>
              </a:rPr>
              <a:t>It makes a case for the necessity of your research</a:t>
            </a:r>
          </a:p>
          <a:p>
            <a:pPr marL="533381" indent="-533381">
              <a:lnSpc>
                <a:spcPct val="150000"/>
              </a:lnSpc>
              <a:buFont typeface="Arial"/>
              <a:buChar char="•"/>
            </a:pPr>
            <a:r>
              <a:rPr lang="en-US" sz="3700" dirty="0">
                <a:latin typeface="Avenir Book"/>
                <a:cs typeface="Avenir Book"/>
              </a:rPr>
              <a:t>It explains how your research contributes to existing knowledge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287772" y="9048750"/>
            <a:ext cx="10998051" cy="2527867"/>
          </a:xfrm>
          <a:prstGeom prst="rect">
            <a:avLst/>
          </a:prstGeom>
        </p:spPr>
        <p:txBody>
          <a:bodyPr wrap="square" lIns="85341" tIns="42670" rIns="85341" bIns="4267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dirty="0">
                <a:latin typeface="Avenir Book"/>
                <a:cs typeface="Avenir Book"/>
              </a:rPr>
              <a:t>Provide a clear statement of the problem(s) you are trying to solve or the issue(s) you investigated. </a:t>
            </a:r>
          </a:p>
          <a:p>
            <a:pPr lvl="0">
              <a:lnSpc>
                <a:spcPct val="200000"/>
              </a:lnSpc>
            </a:pPr>
            <a:endParaRPr lang="en-US" sz="2600" dirty="0">
              <a:latin typeface="Cambria"/>
              <a:cs typeface="Cambria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0693491" y="7621744"/>
            <a:ext cx="11110563" cy="8431026"/>
            <a:chOff x="31972386" y="8468604"/>
            <a:chExt cx="11573503" cy="9367806"/>
          </a:xfrm>
        </p:grpSpPr>
        <p:grpSp>
          <p:nvGrpSpPr>
            <p:cNvPr id="23" name="Group 22"/>
            <p:cNvGrpSpPr/>
            <p:nvPr/>
          </p:nvGrpSpPr>
          <p:grpSpPr>
            <a:xfrm>
              <a:off x="31972386" y="8468604"/>
              <a:ext cx="11456303" cy="1212225"/>
              <a:chOff x="17187333" y="8352886"/>
              <a:chExt cx="11456303" cy="121222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187333" y="8352886"/>
                <a:ext cx="11456303" cy="1212225"/>
              </a:xfrm>
              <a:prstGeom prst="rect">
                <a:avLst/>
              </a:prstGeom>
              <a:solidFill>
                <a:srgbClr val="984807">
                  <a:alpha val="20000"/>
                </a:srgbClr>
              </a:solidFill>
              <a:ln>
                <a:solidFill>
                  <a:srgbClr val="98480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8271067" y="8488717"/>
                <a:ext cx="9228667" cy="106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dirty="0">
                    <a:solidFill>
                      <a:srgbClr val="BD5908"/>
                    </a:solidFill>
                    <a:latin typeface="Avenir Heavy"/>
                    <a:cs typeface="Avenir Heavy"/>
                  </a:rPr>
                  <a:t>Results or Conclusion</a:t>
                </a: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32005610" y="9931111"/>
              <a:ext cx="11540279" cy="79052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700" dirty="0">
                  <a:latin typeface="Avenir Book"/>
                  <a:cs typeface="Avenir Book"/>
                </a:rPr>
                <a:t>Conclusion/Discussion: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Explain the broader implications of your findings. Think about potential long-term significance or impact of your work. Make it relevant to your audience.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Offer unanswered questions for future research.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Note how the project may evolve from here.</a:t>
              </a:r>
            </a:p>
            <a:p>
              <a:pPr lvl="0">
                <a:lnSpc>
                  <a:spcPct val="200000"/>
                </a:lnSpc>
              </a:pPr>
              <a:endParaRPr lang="en-US" sz="3700" dirty="0">
                <a:latin typeface="Cambria"/>
                <a:cs typeface="Cambria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6287772" y="17850840"/>
            <a:ext cx="10998051" cy="6871365"/>
          </a:xfrm>
          <a:prstGeom prst="rect">
            <a:avLst/>
          </a:prstGeom>
        </p:spPr>
        <p:txBody>
          <a:bodyPr wrap="square" lIns="85341" tIns="42670" rIns="85341" bIns="4267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dirty="0">
                <a:latin typeface="Avenir Book"/>
                <a:cs typeface="Avenir Book"/>
              </a:rPr>
              <a:t>Discuss the methods and materials you used to investigate your research question. Include (if applicable):</a:t>
            </a:r>
          </a:p>
          <a:p>
            <a:pPr marL="533381" indent="-533381">
              <a:lnSpc>
                <a:spcPct val="150000"/>
              </a:lnSpc>
              <a:buFont typeface="Arial"/>
              <a:buChar char="•"/>
            </a:pPr>
            <a:r>
              <a:rPr lang="en-US" sz="3700" dirty="0">
                <a:latin typeface="Avenir Book"/>
                <a:cs typeface="Avenir Book"/>
              </a:rPr>
              <a:t>Samples/measures used</a:t>
            </a:r>
          </a:p>
          <a:p>
            <a:pPr marL="533381" indent="-533381">
              <a:lnSpc>
                <a:spcPct val="150000"/>
              </a:lnSpc>
              <a:buFont typeface="Arial"/>
              <a:buChar char="•"/>
            </a:pPr>
            <a:r>
              <a:rPr lang="en-US" sz="3700" dirty="0">
                <a:latin typeface="Avenir Book"/>
                <a:cs typeface="Avenir Book"/>
              </a:rPr>
              <a:t>Research tools and/or equipment</a:t>
            </a:r>
          </a:p>
          <a:p>
            <a:pPr marL="533381" indent="-533381">
              <a:lnSpc>
                <a:spcPct val="150000"/>
              </a:lnSpc>
              <a:buFont typeface="Arial"/>
              <a:buChar char="•"/>
            </a:pPr>
            <a:r>
              <a:rPr lang="en-US" sz="3700" dirty="0">
                <a:latin typeface="Avenir Book"/>
                <a:cs typeface="Avenir Book"/>
              </a:rPr>
              <a:t>Manipulations, correlations, comparisons of interest</a:t>
            </a:r>
          </a:p>
          <a:p>
            <a:pPr marL="533381" indent="-533381">
              <a:lnSpc>
                <a:spcPct val="150000"/>
              </a:lnSpc>
              <a:buFont typeface="Arial"/>
              <a:buChar char="•"/>
            </a:pPr>
            <a:r>
              <a:rPr lang="en-US" sz="3700" dirty="0">
                <a:latin typeface="Avenir Book"/>
                <a:cs typeface="Avenir Book"/>
              </a:rPr>
              <a:t>Strengths and limitations of methodology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693491" y="25294737"/>
            <a:ext cx="12038436" cy="1746884"/>
          </a:xfrm>
          <a:prstGeom prst="rect">
            <a:avLst/>
          </a:prstGeom>
        </p:spPr>
        <p:txBody>
          <a:bodyPr wrap="square" lIns="85341" tIns="42670" rIns="85341" bIns="4267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dirty="0">
                <a:latin typeface="Avenir Book"/>
                <a:cs typeface="Avenir Book"/>
              </a:rPr>
              <a:t>Thank those who provided any guidance, support, or funding for your research.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693491" y="29669400"/>
            <a:ext cx="11915180" cy="1746884"/>
          </a:xfrm>
          <a:prstGeom prst="rect">
            <a:avLst/>
          </a:prstGeom>
        </p:spPr>
        <p:txBody>
          <a:bodyPr wrap="square" lIns="85341" tIns="42670" rIns="85341" bIns="4267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dirty="0">
                <a:latin typeface="Avenir Book"/>
                <a:cs typeface="Avenir Book"/>
              </a:rPr>
              <a:t>Include citations for any sources you used on your poster, including visuals.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2316388" y="15468069"/>
            <a:ext cx="7689236" cy="7696552"/>
            <a:chOff x="15902859" y="6494673"/>
            <a:chExt cx="13623925" cy="15995941"/>
          </a:xfrm>
        </p:grpSpPr>
        <p:sp>
          <p:nvSpPr>
            <p:cNvPr id="33" name="TextBox 32"/>
            <p:cNvSpPr txBox="1"/>
            <p:nvPr/>
          </p:nvSpPr>
          <p:spPr>
            <a:xfrm>
              <a:off x="15902859" y="18990608"/>
              <a:ext cx="13623923" cy="3500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"/>
                  <a:cs typeface="Gill Sans"/>
                </a:rPr>
                <a:t>Description/explanation of graphics: Make sure to provide titles and descriptions of any visual aids you use.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004460" y="6494673"/>
              <a:ext cx="13522324" cy="12191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"/>
                <a:cs typeface="Gill Sans"/>
              </a:endParaRPr>
            </a:p>
          </p:txBody>
        </p:sp>
        <p:pic>
          <p:nvPicPr>
            <p:cNvPr id="35" name="Picture 34" descr="camera.png"/>
            <p:cNvPicPr>
              <a:picLocks noChangeAspect="1"/>
            </p:cNvPicPr>
            <p:nvPr/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3464" y="8834749"/>
              <a:ext cx="5932529" cy="5932529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9774580" y="13977452"/>
              <a:ext cx="6158247" cy="2366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>
                      <a:lumMod val="75000"/>
                    </a:schemeClr>
                  </a:solidFill>
                  <a:latin typeface="Gill Sans"/>
                  <a:cs typeface="Gill Sans"/>
                </a:rPr>
                <a:t>Graphics/Visual Aids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743644" y="16929745"/>
            <a:ext cx="11641602" cy="14990083"/>
            <a:chOff x="14867938" y="14799806"/>
            <a:chExt cx="13522324" cy="18445727"/>
          </a:xfrm>
        </p:grpSpPr>
        <p:grpSp>
          <p:nvGrpSpPr>
            <p:cNvPr id="38" name="Group 37"/>
            <p:cNvGrpSpPr/>
            <p:nvPr/>
          </p:nvGrpSpPr>
          <p:grpSpPr>
            <a:xfrm>
              <a:off x="14867938" y="14799806"/>
              <a:ext cx="13522324" cy="18445727"/>
              <a:chOff x="14867938" y="14799806"/>
              <a:chExt cx="13522324" cy="18445727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4867938" y="14799806"/>
                <a:ext cx="13522324" cy="164747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4907463" y="31787430"/>
                <a:ext cx="13482799" cy="145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/>
                    <a:cs typeface="Century Gothic"/>
                  </a:rPr>
                  <a:t>Description/explanation of graphics: Make sure to provide titles and descriptions of any visual aids you use.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8694538" y="24415317"/>
              <a:ext cx="6158248" cy="776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bg1">
                      <a:lumMod val="75000"/>
                    </a:schemeClr>
                  </a:solidFill>
                  <a:latin typeface="Arial Black"/>
                  <a:cs typeface="Arial Black"/>
                </a:rPr>
                <a:t>Graphics/Visual Aids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alphaModFix amt="21000"/>
            </a:blip>
            <a:stretch>
              <a:fillRect/>
            </a:stretch>
          </p:blipFill>
          <p:spPr>
            <a:xfrm>
              <a:off x="19246270" y="19000817"/>
              <a:ext cx="5334000" cy="514350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16949835" y="26133401"/>
            <a:ext cx="9709266" cy="5732989"/>
            <a:chOff x="15769545" y="21440214"/>
            <a:chExt cx="13623924" cy="15626473"/>
          </a:xfrm>
        </p:grpSpPr>
        <p:sp>
          <p:nvSpPr>
            <p:cNvPr id="44" name="TextBox 43"/>
            <p:cNvSpPr txBox="1"/>
            <p:nvPr/>
          </p:nvSpPr>
          <p:spPr>
            <a:xfrm>
              <a:off x="15769545" y="33936153"/>
              <a:ext cx="13623924" cy="3130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"/>
                  <a:cs typeface="Gill Sans"/>
                </a:rPr>
                <a:t>Description/explanation of graphics: Make sure to provide titles and descriptions of any visual aids you use.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871146" y="21440214"/>
              <a:ext cx="13522323" cy="12191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641271" y="29583391"/>
              <a:ext cx="6158249" cy="3103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>
                      <a:lumMod val="75000"/>
                    </a:schemeClr>
                  </a:solidFill>
                  <a:latin typeface="Gill Sans"/>
                  <a:cs typeface="Gill Sans"/>
                </a:rPr>
                <a:t>Graphics/Visual Aids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>
              <a:alphaModFix amt="21000"/>
            </a:blip>
            <a:stretch>
              <a:fillRect/>
            </a:stretch>
          </p:blipFill>
          <p:spPr>
            <a:xfrm>
              <a:off x="20193000" y="24168893"/>
              <a:ext cx="5334000" cy="514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709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20437" y="925731"/>
            <a:ext cx="42616581" cy="5338052"/>
          </a:xfrm>
          <a:prstGeom prst="rect">
            <a:avLst/>
          </a:prstGeom>
          <a:solidFill>
            <a:schemeClr val="accent4">
              <a:lumMod val="60000"/>
              <a:lumOff val="40000"/>
              <a:alpha val="28000"/>
            </a:schemeClr>
          </a:solidFill>
          <a:ln>
            <a:solidFill>
              <a:srgbClr val="4BAC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341" tIns="42670" rIns="85341" bIns="4267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543453" y="1204071"/>
            <a:ext cx="38261980" cy="4471993"/>
            <a:chOff x="3026565" y="1057511"/>
            <a:chExt cx="39856230" cy="4968881"/>
          </a:xfrm>
        </p:grpSpPr>
        <p:sp>
          <p:nvSpPr>
            <p:cNvPr id="7" name="TextBox 6"/>
            <p:cNvSpPr txBox="1"/>
            <p:nvPr/>
          </p:nvSpPr>
          <p:spPr>
            <a:xfrm>
              <a:off x="10653801" y="1057511"/>
              <a:ext cx="24378085" cy="4069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600" b="1" dirty="0">
                  <a:solidFill>
                    <a:srgbClr val="000090"/>
                  </a:solidFill>
                  <a:latin typeface="Avenir Heavy"/>
                  <a:cs typeface="Avenir Heavy"/>
                </a:rPr>
                <a:t>Title of Research Project </a:t>
              </a:r>
            </a:p>
            <a:p>
              <a:pPr algn="ctr"/>
              <a:r>
                <a:rPr lang="en-US" sz="11600" b="1" dirty="0">
                  <a:solidFill>
                    <a:srgbClr val="000090"/>
                  </a:solidFill>
                  <a:latin typeface="Avenir Heavy"/>
                  <a:cs typeface="Avenir Heavy"/>
                </a:rPr>
                <a:t>(simple, no jargon)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26565" y="4966273"/>
              <a:ext cx="39856230" cy="1060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>
                  <a:solidFill>
                    <a:srgbClr val="000090"/>
                  </a:solidFill>
                  <a:latin typeface="Avenir Book"/>
                  <a:cs typeface="Avenir Book"/>
                </a:rPr>
                <a:t>Your Name, Department/College, Email Address</a:t>
              </a:r>
            </a:p>
          </p:txBody>
        </p:sp>
      </p:grpSp>
      <p:pic>
        <p:nvPicPr>
          <p:cNvPr id="15" name="Picture 14" descr="grayscale_80_university_prima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08" y="1341753"/>
            <a:ext cx="9836372" cy="45060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0437" y="6753824"/>
            <a:ext cx="42616581" cy="2556062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341" tIns="42670" rIns="85341" bIns="42670"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606625" y="7213759"/>
            <a:ext cx="11739723" cy="9887156"/>
            <a:chOff x="1824756" y="7739678"/>
            <a:chExt cx="12228878" cy="10985729"/>
          </a:xfrm>
        </p:grpSpPr>
        <p:grpSp>
          <p:nvGrpSpPr>
            <p:cNvPr id="17" name="Group 16"/>
            <p:cNvGrpSpPr/>
            <p:nvPr/>
          </p:nvGrpSpPr>
          <p:grpSpPr>
            <a:xfrm>
              <a:off x="1824756" y="7739678"/>
              <a:ext cx="12025678" cy="10985729"/>
              <a:chOff x="1131522" y="6032844"/>
              <a:chExt cx="12025678" cy="1098572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131522" y="7739679"/>
                <a:ext cx="12025678" cy="92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venir Book"/>
                    <a:cs typeface="Avenir Book"/>
                  </a:rPr>
                  <a:t>Provide background and context for your research. Briefly introduce your audience to the topic of study.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venir Book"/>
                    <a:cs typeface="Avenir Book"/>
                  </a:rPr>
                  <a:t>You can discuss other published, scholarly work on the topic if:</a:t>
                </a:r>
              </a:p>
              <a:p>
                <a:pPr marL="533381" indent="-533381">
                  <a:lnSpc>
                    <a:spcPct val="150000"/>
                  </a:lnSpc>
                  <a:buFont typeface="Arial"/>
                  <a:buChar char="•"/>
                </a:pPr>
                <a:r>
                  <a:rPr lang="en-US" sz="4000" dirty="0">
                    <a:latin typeface="Avenir Book"/>
                    <a:cs typeface="Avenir Book"/>
                  </a:rPr>
                  <a:t>It makes a case for the necessity of your research</a:t>
                </a:r>
              </a:p>
              <a:p>
                <a:pPr marL="533381" indent="-533381">
                  <a:lnSpc>
                    <a:spcPct val="150000"/>
                  </a:lnSpc>
                  <a:buFont typeface="Arial"/>
                  <a:buChar char="•"/>
                </a:pPr>
                <a:r>
                  <a:rPr lang="en-US" sz="4000" dirty="0">
                    <a:latin typeface="Avenir Book"/>
                    <a:cs typeface="Avenir Book"/>
                  </a:rPr>
                  <a:t>It explains how your research contributes to existing knowledge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31522" y="6032844"/>
                <a:ext cx="12025678" cy="119883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027956" y="7837834"/>
              <a:ext cx="12025678" cy="1060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b="1" dirty="0">
                  <a:solidFill>
                    <a:srgbClr val="000090"/>
                  </a:solidFill>
                  <a:latin typeface="Avenir Heavy"/>
                  <a:cs typeface="Avenir Heavy"/>
                </a:rPr>
                <a:t>Background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06625" y="17418508"/>
            <a:ext cx="11892993" cy="3933183"/>
            <a:chOff x="1131522" y="17696160"/>
            <a:chExt cx="12388534" cy="4370203"/>
          </a:xfrm>
        </p:grpSpPr>
        <p:sp>
          <p:nvSpPr>
            <p:cNvPr id="23" name="Rectangle 22"/>
            <p:cNvSpPr/>
            <p:nvPr/>
          </p:nvSpPr>
          <p:spPr>
            <a:xfrm>
              <a:off x="1131522" y="17696160"/>
              <a:ext cx="12025678" cy="1198834"/>
            </a:xfrm>
            <a:prstGeom prst="rect">
              <a:avLst/>
            </a:prstGeom>
            <a:solidFill>
              <a:srgbClr val="B7DEE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31522" y="19096890"/>
              <a:ext cx="12025678" cy="2969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venir Book"/>
                  <a:cs typeface="Avenir Book"/>
                </a:rPr>
                <a:t>Provide a clear statement of the problem(s) you are trying to solve or the issue(s) you investigated. </a:t>
              </a:r>
            </a:p>
            <a:p>
              <a:pPr lvl="0">
                <a:lnSpc>
                  <a:spcPct val="200000"/>
                </a:lnSpc>
              </a:pPr>
              <a:endParaRPr lang="en-US" sz="2600" dirty="0">
                <a:latin typeface="Cambria"/>
                <a:cs typeface="Cambri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94378" y="17696160"/>
              <a:ext cx="12025678" cy="1060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b="1" dirty="0">
                  <a:solidFill>
                    <a:srgbClr val="000090"/>
                  </a:solidFill>
                  <a:latin typeface="Avenir Heavy"/>
                  <a:cs typeface="Avenir Heavy"/>
                </a:rPr>
                <a:t>Research Questions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06625" y="22033513"/>
            <a:ext cx="11892993" cy="10022241"/>
            <a:chOff x="1131522" y="23173703"/>
            <a:chExt cx="12388534" cy="12206815"/>
          </a:xfrm>
        </p:grpSpPr>
        <p:sp>
          <p:nvSpPr>
            <p:cNvPr id="27" name="Rectangle 26"/>
            <p:cNvSpPr/>
            <p:nvPr/>
          </p:nvSpPr>
          <p:spPr>
            <a:xfrm>
              <a:off x="1131522" y="23173703"/>
              <a:ext cx="12025678" cy="1198834"/>
            </a:xfrm>
            <a:prstGeom prst="rect">
              <a:avLst/>
            </a:prstGeom>
            <a:solidFill>
              <a:srgbClr val="B7DEE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94378" y="23173703"/>
              <a:ext cx="12025678" cy="1162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b="1" dirty="0">
                  <a:solidFill>
                    <a:srgbClr val="000090"/>
                  </a:solidFill>
                  <a:latin typeface="Avenir Heavy"/>
                  <a:cs typeface="Avenir Heavy"/>
                </a:rPr>
                <a:t>Methods and Materials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1522" y="24999925"/>
              <a:ext cx="12025678" cy="10380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venir Book"/>
                  <a:cs typeface="Avenir Book"/>
                </a:rPr>
                <a:t>Discuss the methods and materials you used to investigate your research question. Include (if applicable):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4000" dirty="0">
                  <a:latin typeface="Avenir Book"/>
                  <a:cs typeface="Avenir Book"/>
                </a:rPr>
                <a:t>Samples/measures used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4000" dirty="0">
                  <a:latin typeface="Avenir Book"/>
                  <a:cs typeface="Avenir Book"/>
                </a:rPr>
                <a:t>Research tools and/or equipment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4000" dirty="0">
                  <a:latin typeface="Avenir Book"/>
                  <a:cs typeface="Avenir Book"/>
                </a:rPr>
                <a:t>Manipulations, correlations, comparisons of interest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4000" dirty="0">
                  <a:latin typeface="Avenir Book"/>
                  <a:cs typeface="Avenir Book"/>
                </a:rPr>
                <a:t>Strengths and limitations of methodology</a:t>
              </a:r>
            </a:p>
            <a:p>
              <a:pPr lvl="0">
                <a:lnSpc>
                  <a:spcPct val="200000"/>
                </a:lnSpc>
              </a:pPr>
              <a:endParaRPr lang="en-US" sz="3700" dirty="0">
                <a:latin typeface="Cambria"/>
                <a:cs typeface="Cambria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703261" y="15965974"/>
            <a:ext cx="13465620" cy="7169252"/>
            <a:chOff x="14867938" y="6063270"/>
            <a:chExt cx="14026688" cy="7965835"/>
          </a:xfrm>
        </p:grpSpPr>
        <p:sp>
          <p:nvSpPr>
            <p:cNvPr id="31" name="Rectangle 30"/>
            <p:cNvSpPr/>
            <p:nvPr/>
          </p:nvSpPr>
          <p:spPr>
            <a:xfrm>
              <a:off x="14867938" y="6063270"/>
              <a:ext cx="13522324" cy="1198834"/>
            </a:xfrm>
            <a:prstGeom prst="rect">
              <a:avLst/>
            </a:prstGeom>
            <a:solidFill>
              <a:srgbClr val="B7DEE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372302" y="6143282"/>
              <a:ext cx="13522324" cy="1060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b="1" dirty="0">
                  <a:solidFill>
                    <a:srgbClr val="000090"/>
                  </a:solidFill>
                  <a:latin typeface="Avenir Heavy"/>
                  <a:cs typeface="Avenir Heavy"/>
                </a:rPr>
                <a:t>Results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009446" y="7827977"/>
              <a:ext cx="13522324" cy="6201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venir Book"/>
                  <a:cs typeface="Avenir Book"/>
                </a:rPr>
                <a:t>Discuss and analyze the results of your research.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4000" dirty="0">
                  <a:latin typeface="Avenir Book"/>
                  <a:cs typeface="Avenir Book"/>
                </a:rPr>
                <a:t>Explain outcomes or findings in accessible terms.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4000" dirty="0">
                  <a:latin typeface="Avenir Book"/>
                  <a:cs typeface="Avenir Book"/>
                </a:rPr>
                <a:t>You may express your results quantitatively or qualitatively. 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4000" dirty="0">
                  <a:latin typeface="Avenir Book"/>
                  <a:cs typeface="Avenir Book"/>
                </a:rPr>
                <a:t>If your research is in progress, report your preliminary results, findings, or initial trends.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768286" y="23766112"/>
            <a:ext cx="13411053" cy="7935921"/>
            <a:chOff x="31014275" y="15107623"/>
            <a:chExt cx="13969847" cy="8817689"/>
          </a:xfrm>
        </p:grpSpPr>
        <p:sp>
          <p:nvSpPr>
            <p:cNvPr id="35" name="Rectangle 34"/>
            <p:cNvSpPr/>
            <p:nvPr/>
          </p:nvSpPr>
          <p:spPr>
            <a:xfrm>
              <a:off x="31025168" y="15107623"/>
              <a:ext cx="13522324" cy="1198834"/>
            </a:xfrm>
            <a:prstGeom prst="rect">
              <a:avLst/>
            </a:prstGeom>
            <a:solidFill>
              <a:srgbClr val="B7DEE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461798" y="15175231"/>
              <a:ext cx="13522324" cy="1060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b="1" dirty="0">
                  <a:solidFill>
                    <a:srgbClr val="000090"/>
                  </a:solidFill>
                  <a:latin typeface="Avenir Heavy"/>
                  <a:cs typeface="Avenir Heavy"/>
                </a:rPr>
                <a:t>Conclusion or Discussion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014275" y="16698262"/>
              <a:ext cx="13522324" cy="7227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venir Book"/>
                  <a:cs typeface="Avenir Book"/>
                </a:rPr>
                <a:t>Conclusion/Discussion: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4000" dirty="0">
                  <a:latin typeface="Avenir Book"/>
                  <a:cs typeface="Avenir Book"/>
                </a:rPr>
                <a:t>Explain the broader implications of your findings. Think about potential long-term significance or impact of your work. Make it relevant to your audience.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4000" dirty="0">
                  <a:latin typeface="Avenir Book"/>
                  <a:cs typeface="Avenir Book"/>
                </a:rPr>
                <a:t>Offer unanswered questions for future research.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4000" dirty="0">
                  <a:latin typeface="Avenir Book"/>
                  <a:cs typeface="Avenir Book"/>
                </a:rPr>
                <a:t>Note how the project may evolve from here.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505500" y="23766112"/>
            <a:ext cx="13400596" cy="7390020"/>
            <a:chOff x="30734896" y="24893777"/>
            <a:chExt cx="13958954" cy="8211133"/>
          </a:xfrm>
        </p:grpSpPr>
        <p:grpSp>
          <p:nvGrpSpPr>
            <p:cNvPr id="39" name="Group 38"/>
            <p:cNvGrpSpPr/>
            <p:nvPr/>
          </p:nvGrpSpPr>
          <p:grpSpPr>
            <a:xfrm>
              <a:off x="30734896" y="24893777"/>
              <a:ext cx="13958954" cy="3598712"/>
              <a:chOff x="31025168" y="25829842"/>
              <a:chExt cx="13958954" cy="3598712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1025168" y="25829842"/>
                <a:ext cx="13522324" cy="1198834"/>
              </a:xfrm>
              <a:prstGeom prst="rect">
                <a:avLst/>
              </a:prstGeom>
              <a:solidFill>
                <a:srgbClr val="B7DEE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1461798" y="25880642"/>
                <a:ext cx="13522324" cy="1060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600" b="1" dirty="0">
                    <a:solidFill>
                      <a:srgbClr val="000090"/>
                    </a:solidFill>
                    <a:latin typeface="Avenir Heavy"/>
                    <a:cs typeface="Avenir Heavy"/>
                  </a:rPr>
                  <a:t>Acknowledgments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1098942" y="27331114"/>
                <a:ext cx="13522324" cy="2097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venir Book"/>
                    <a:cs typeface="Avenir Book"/>
                  </a:rPr>
                  <a:t>Thank those who provided any guidance, support, or funding for your research.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0734896" y="29686151"/>
              <a:ext cx="13958954" cy="3418759"/>
              <a:chOff x="31025168" y="30334491"/>
              <a:chExt cx="13958954" cy="3418759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1025168" y="30334491"/>
                <a:ext cx="13522324" cy="119883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1461798" y="30334491"/>
                <a:ext cx="13522324" cy="1060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600" b="1" dirty="0">
                    <a:solidFill>
                      <a:srgbClr val="000090"/>
                    </a:solidFill>
                    <a:latin typeface="Avenir Heavy"/>
                    <a:cs typeface="Avenir Heavy"/>
                  </a:rPr>
                  <a:t>References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1098942" y="31655810"/>
                <a:ext cx="13522324" cy="2097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venir Book"/>
                    <a:cs typeface="Avenir Book"/>
                  </a:rPr>
                  <a:t>Include citations for any sources you used on your poster, including visuals.</a:t>
                </a: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29924666" y="8120321"/>
            <a:ext cx="11641602" cy="14990083"/>
            <a:chOff x="14867938" y="14799806"/>
            <a:chExt cx="13522324" cy="18445727"/>
          </a:xfrm>
        </p:grpSpPr>
        <p:grpSp>
          <p:nvGrpSpPr>
            <p:cNvPr id="48" name="Group 47"/>
            <p:cNvGrpSpPr/>
            <p:nvPr/>
          </p:nvGrpSpPr>
          <p:grpSpPr>
            <a:xfrm>
              <a:off x="14867938" y="14799806"/>
              <a:ext cx="13522324" cy="18445727"/>
              <a:chOff x="14867938" y="14799806"/>
              <a:chExt cx="13522324" cy="1844572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14867938" y="14799806"/>
                <a:ext cx="13522324" cy="164747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907463" y="31787430"/>
                <a:ext cx="13482799" cy="145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/>
                    <a:cs typeface="Century Gothic"/>
                  </a:rPr>
                  <a:t>Description/explanation of graphics: Make sure to provide titles and descriptions of any visual aids you use.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8694538" y="24415317"/>
              <a:ext cx="6158248" cy="776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bg1">
                      <a:lumMod val="75000"/>
                    </a:schemeClr>
                  </a:solidFill>
                  <a:latin typeface="Arial Black"/>
                  <a:cs typeface="Arial Black"/>
                </a:rPr>
                <a:t>Graphics/Visual Aids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>
              <a:alphaModFix amt="21000"/>
            </a:blip>
            <a:stretch>
              <a:fillRect/>
            </a:stretch>
          </p:blipFill>
          <p:spPr>
            <a:xfrm>
              <a:off x="19246270" y="19000817"/>
              <a:ext cx="5334000" cy="5143500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15994583" y="7840940"/>
            <a:ext cx="9303831" cy="7638114"/>
            <a:chOff x="15902859" y="6494673"/>
            <a:chExt cx="13623925" cy="14707451"/>
          </a:xfrm>
        </p:grpSpPr>
        <p:sp>
          <p:nvSpPr>
            <p:cNvPr id="54" name="TextBox 53"/>
            <p:cNvSpPr txBox="1"/>
            <p:nvPr/>
          </p:nvSpPr>
          <p:spPr>
            <a:xfrm>
              <a:off x="15902859" y="18990609"/>
              <a:ext cx="13623924" cy="221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"/>
                  <a:cs typeface="Gill Sans"/>
                </a:rPr>
                <a:t>Description/explanation of graphics: Make sure to provide titles and descriptions of any visual aids you use.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004460" y="6494673"/>
              <a:ext cx="13522324" cy="12191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"/>
                <a:cs typeface="Gill Sans"/>
              </a:endParaRPr>
            </a:p>
          </p:txBody>
        </p:sp>
        <p:pic>
          <p:nvPicPr>
            <p:cNvPr id="56" name="Picture 55" descr="camera.png"/>
            <p:cNvPicPr>
              <a:picLocks noChangeAspect="1"/>
            </p:cNvPicPr>
            <p:nvPr/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3464" y="8834749"/>
              <a:ext cx="5932529" cy="5932529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19774580" y="13977452"/>
              <a:ext cx="6158246" cy="2192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>
                      <a:lumMod val="75000"/>
                    </a:schemeClr>
                  </a:solidFill>
                  <a:latin typeface="Gill Sans"/>
                  <a:cs typeface="Gill Sans"/>
                </a:rPr>
                <a:t>Graphics/Visual Aids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55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437" y="623431"/>
            <a:ext cx="42616581" cy="31691022"/>
          </a:xfrm>
          <a:prstGeom prst="rect">
            <a:avLst/>
          </a:prstGeom>
          <a:noFill/>
          <a:ln w="57150" cmpd="sng"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341" tIns="42670" rIns="85341" bIns="42670"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00108" y="5959134"/>
            <a:ext cx="39511036" cy="0"/>
          </a:xfrm>
          <a:prstGeom prst="line">
            <a:avLst/>
          </a:prstGeom>
          <a:ln w="571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00108" y="1203142"/>
            <a:ext cx="23402962" cy="3656382"/>
          </a:xfrm>
          <a:prstGeom prst="rect">
            <a:avLst/>
          </a:prstGeom>
          <a:noFill/>
        </p:spPr>
        <p:txBody>
          <a:bodyPr wrap="square" lIns="85341" tIns="42670" rIns="85341" bIns="42670" rtlCol="0">
            <a:spAutoFit/>
          </a:bodyPr>
          <a:lstStyle/>
          <a:p>
            <a:r>
              <a:rPr lang="en-US" sz="11600" b="1" dirty="0">
                <a:solidFill>
                  <a:srgbClr val="404040"/>
                </a:solidFill>
                <a:latin typeface="Avenir Heavy"/>
                <a:cs typeface="Avenir Heavy"/>
              </a:rPr>
              <a:t>Title of Research Project </a:t>
            </a:r>
          </a:p>
          <a:p>
            <a:r>
              <a:rPr lang="en-US" sz="11600" b="1" dirty="0">
                <a:solidFill>
                  <a:srgbClr val="404040"/>
                </a:solidFill>
                <a:latin typeface="Avenir Heavy"/>
                <a:cs typeface="Avenir Heavy"/>
              </a:rPr>
              <a:t>(simple, no jargon)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0107" y="4815246"/>
            <a:ext cx="38261981" cy="947948"/>
          </a:xfrm>
          <a:prstGeom prst="rect">
            <a:avLst/>
          </a:prstGeom>
          <a:noFill/>
        </p:spPr>
        <p:txBody>
          <a:bodyPr wrap="square" lIns="85341" tIns="42670" rIns="85341" bIns="42670" rtlCol="0">
            <a:spAutoFit/>
          </a:bodyPr>
          <a:lstStyle/>
          <a:p>
            <a:r>
              <a:rPr lang="en-US" sz="5600" dirty="0">
                <a:solidFill>
                  <a:srgbClr val="404040"/>
                </a:solidFill>
                <a:latin typeface="Century Gothic"/>
                <a:cs typeface="Century Gothic"/>
              </a:rPr>
              <a:t>Your Name, Department/College, Email Address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533989" y="6716000"/>
            <a:ext cx="26077155" cy="8737632"/>
            <a:chOff x="12091939" y="16769823"/>
            <a:chExt cx="21659272" cy="9708480"/>
          </a:xfrm>
        </p:grpSpPr>
        <p:grpSp>
          <p:nvGrpSpPr>
            <p:cNvPr id="6" name="Group 5"/>
            <p:cNvGrpSpPr/>
            <p:nvPr/>
          </p:nvGrpSpPr>
          <p:grpSpPr>
            <a:xfrm>
              <a:off x="12091939" y="16769823"/>
              <a:ext cx="9758623" cy="9678121"/>
              <a:chOff x="15769545" y="21440214"/>
              <a:chExt cx="13623924" cy="1439388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5769545" y="33936153"/>
                <a:ext cx="13623924" cy="1897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/>
                    <a:cs typeface="Century Gothic"/>
                  </a:rPr>
                  <a:t>Description/explanation of graphics: Make sure to provide titles and descriptions of any visual aids you use.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871146" y="21440214"/>
                <a:ext cx="13522323" cy="1219113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641270" y="29583390"/>
                <a:ext cx="6158249" cy="1017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b="1" dirty="0">
                    <a:solidFill>
                      <a:schemeClr val="bg1">
                        <a:lumMod val="75000"/>
                      </a:schemeClr>
                    </a:solidFill>
                    <a:latin typeface="Arial Black"/>
                    <a:cs typeface="Arial Black"/>
                  </a:rPr>
                  <a:t>Graphics/Visual Aids</a:t>
                </a: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alphaModFix amt="21000"/>
              </a:blip>
              <a:stretch>
                <a:fillRect/>
              </a:stretch>
            </p:blipFill>
            <p:spPr>
              <a:xfrm>
                <a:off x="20193000" y="24168893"/>
                <a:ext cx="5334000" cy="5143500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23267276" y="16769823"/>
              <a:ext cx="10483935" cy="9708480"/>
              <a:chOff x="15902859" y="6494673"/>
              <a:chExt cx="13623925" cy="1438704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5902859" y="18990607"/>
                <a:ext cx="13623924" cy="1891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/>
                    <a:cs typeface="Century Gothic"/>
                  </a:rPr>
                  <a:t>Description/explanation of graphics: Make sure to provide titles and descriptions of any visual aids you use.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6004460" y="6494673"/>
                <a:ext cx="13522324" cy="1219113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" name="Picture 13" descr="camera.png"/>
              <p:cNvPicPr>
                <a:picLocks noChangeAspect="1"/>
              </p:cNvPicPr>
              <p:nvPr/>
            </p:nvPicPr>
            <p:blipFill>
              <a:blip r:embed="rId3">
                <a:alphaModFix am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83464" y="8834749"/>
                <a:ext cx="5932529" cy="5932529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9774580" y="13977452"/>
                <a:ext cx="6158246" cy="101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b="1" dirty="0">
                    <a:solidFill>
                      <a:schemeClr val="bg1">
                        <a:lumMod val="75000"/>
                      </a:schemeClr>
                    </a:solidFill>
                    <a:latin typeface="Arial Black"/>
                    <a:cs typeface="Arial Black"/>
                  </a:rPr>
                  <a:t>Graphics/Visual Aids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662545" y="6779800"/>
            <a:ext cx="11859491" cy="7347898"/>
            <a:chOff x="1731818" y="7533111"/>
            <a:chExt cx="12353636" cy="8164331"/>
          </a:xfrm>
        </p:grpSpPr>
        <p:grpSp>
          <p:nvGrpSpPr>
            <p:cNvPr id="18" name="Group 17"/>
            <p:cNvGrpSpPr/>
            <p:nvPr/>
          </p:nvGrpSpPr>
          <p:grpSpPr>
            <a:xfrm>
              <a:off x="1731818" y="7533111"/>
              <a:ext cx="11481703" cy="1212225"/>
              <a:chOff x="1731818" y="8745336"/>
              <a:chExt cx="11481703" cy="121222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731818" y="8745336"/>
                <a:ext cx="11481703" cy="1212225"/>
              </a:xfrm>
              <a:prstGeom prst="rect">
                <a:avLst/>
              </a:prstGeom>
              <a:solidFill>
                <a:srgbClr val="77933C"/>
              </a:solidFill>
              <a:ln>
                <a:solidFill>
                  <a:srgbClr val="77933C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18687" y="8860446"/>
                <a:ext cx="9499600" cy="106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b="1" dirty="0">
                    <a:solidFill>
                      <a:srgbClr val="EBF1DE"/>
                    </a:solidFill>
                    <a:latin typeface="Century Gothic"/>
                    <a:cs typeface="Century Gothic"/>
                  </a:rPr>
                  <a:t>Background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731818" y="9004727"/>
              <a:ext cx="12353636" cy="6692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700" dirty="0">
                  <a:latin typeface="Avenir Book"/>
                  <a:cs typeface="Avenir Book"/>
                </a:rPr>
                <a:t>Provide background and context for your research. Briefly introduce your audience to the topic of study.</a:t>
              </a:r>
            </a:p>
            <a:p>
              <a:pPr>
                <a:lnSpc>
                  <a:spcPct val="150000"/>
                </a:lnSpc>
              </a:pPr>
              <a:r>
                <a:rPr lang="en-US" sz="3700" dirty="0">
                  <a:latin typeface="Avenir Book"/>
                  <a:cs typeface="Avenir Book"/>
                </a:rPr>
                <a:t>You can discuss other published, scholarly work on the topic if: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It makes a case for the necessity of your research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It explains how your research contributes to existing knowledge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62545" y="15723106"/>
            <a:ext cx="11544651" cy="4238725"/>
            <a:chOff x="1731818" y="17470118"/>
            <a:chExt cx="12025678" cy="4709694"/>
          </a:xfrm>
        </p:grpSpPr>
        <p:grpSp>
          <p:nvGrpSpPr>
            <p:cNvPr id="23" name="Group 22"/>
            <p:cNvGrpSpPr/>
            <p:nvPr/>
          </p:nvGrpSpPr>
          <p:grpSpPr>
            <a:xfrm>
              <a:off x="1731818" y="17470118"/>
              <a:ext cx="11481703" cy="1212225"/>
              <a:chOff x="1731818" y="20413873"/>
              <a:chExt cx="11481703" cy="121222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731818" y="20413873"/>
                <a:ext cx="11481703" cy="1212225"/>
              </a:xfrm>
              <a:prstGeom prst="rect">
                <a:avLst/>
              </a:prstGeom>
              <a:solidFill>
                <a:srgbClr val="77933C"/>
              </a:solidFill>
              <a:ln>
                <a:solidFill>
                  <a:srgbClr val="77933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718687" y="20485889"/>
                <a:ext cx="9499600" cy="106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b="1" dirty="0">
                    <a:solidFill>
                      <a:srgbClr val="EBF1DE"/>
                    </a:solidFill>
                    <a:latin typeface="Century Gothic"/>
                    <a:cs typeface="Century Gothic"/>
                  </a:rPr>
                  <a:t>Research Questions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731818" y="19364227"/>
              <a:ext cx="12025678" cy="2815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700" dirty="0">
                  <a:latin typeface="Avenir Book"/>
                  <a:cs typeface="Avenir Book"/>
                </a:rPr>
                <a:t>Provide a clear statement of the problem(s) you are trying to solve or the issue(s) you investigated. </a:t>
              </a:r>
            </a:p>
            <a:p>
              <a:pPr lvl="0">
                <a:lnSpc>
                  <a:spcPct val="200000"/>
                </a:lnSpc>
              </a:pPr>
              <a:endParaRPr lang="en-US" sz="2600" dirty="0">
                <a:latin typeface="Cambria"/>
                <a:cs typeface="Cambria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62545" y="20855673"/>
            <a:ext cx="11544651" cy="7466571"/>
            <a:chOff x="16394546" y="7533111"/>
            <a:chExt cx="12025678" cy="8296190"/>
          </a:xfrm>
        </p:grpSpPr>
        <p:grpSp>
          <p:nvGrpSpPr>
            <p:cNvPr id="28" name="Group 27"/>
            <p:cNvGrpSpPr/>
            <p:nvPr/>
          </p:nvGrpSpPr>
          <p:grpSpPr>
            <a:xfrm>
              <a:off x="16394546" y="7533111"/>
              <a:ext cx="11481703" cy="1212225"/>
              <a:chOff x="16394546" y="8677755"/>
              <a:chExt cx="11481703" cy="121222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394546" y="8677755"/>
                <a:ext cx="11481703" cy="1212225"/>
              </a:xfrm>
              <a:prstGeom prst="rect">
                <a:avLst/>
              </a:prstGeom>
              <a:solidFill>
                <a:srgbClr val="77933C"/>
              </a:solidFill>
              <a:ln>
                <a:solidFill>
                  <a:srgbClr val="77933C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6929268" y="8745336"/>
                <a:ext cx="10481782" cy="1060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b="1" dirty="0">
                    <a:solidFill>
                      <a:srgbClr val="EBF1DE"/>
                    </a:solidFill>
                    <a:latin typeface="Century Gothic"/>
                    <a:cs typeface="Century Gothic"/>
                  </a:rPr>
                  <a:t>Methods and Materials</a:t>
                </a: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16394546" y="9136585"/>
              <a:ext cx="12025678" cy="669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700" dirty="0">
                  <a:latin typeface="Avenir Book"/>
                  <a:cs typeface="Avenir Book"/>
                </a:rPr>
                <a:t>Discuss the methods and materials you used to investigate your research question. Include (if applicable):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Samples/measures used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Research tools and/or equipment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Manipulations, correlations, comparisons of interest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Strengths and limitations of methodology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0701879" y="16394880"/>
            <a:ext cx="12095733" cy="8625998"/>
            <a:chOff x="31245522" y="7537119"/>
            <a:chExt cx="12599722" cy="9584442"/>
          </a:xfrm>
        </p:grpSpPr>
        <p:grpSp>
          <p:nvGrpSpPr>
            <p:cNvPr id="33" name="Group 32"/>
            <p:cNvGrpSpPr/>
            <p:nvPr/>
          </p:nvGrpSpPr>
          <p:grpSpPr>
            <a:xfrm>
              <a:off x="31245522" y="7537119"/>
              <a:ext cx="11560631" cy="1212225"/>
              <a:chOff x="32319032" y="8745335"/>
              <a:chExt cx="11025909" cy="121222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2319032" y="8745335"/>
                <a:ext cx="11025909" cy="1212225"/>
              </a:xfrm>
              <a:prstGeom prst="rect">
                <a:avLst/>
              </a:prstGeom>
              <a:solidFill>
                <a:srgbClr val="77933C"/>
              </a:solidFill>
              <a:ln>
                <a:solidFill>
                  <a:srgbClr val="77933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3083231" y="8812916"/>
                <a:ext cx="9499600" cy="1060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b="1" dirty="0">
                    <a:solidFill>
                      <a:srgbClr val="EBF1DE"/>
                    </a:solidFill>
                    <a:latin typeface="Century Gothic"/>
                    <a:cs typeface="Century Gothic"/>
                  </a:rPr>
                  <a:t>Conclusion</a:t>
                </a: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31245522" y="9216262"/>
              <a:ext cx="12599722" cy="79052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700" dirty="0">
                  <a:latin typeface="Avenir Book"/>
                  <a:cs typeface="Avenir Book"/>
                </a:rPr>
                <a:t>Conclusion/Discussion: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Explain the broader implications of your findings. Think about potential long-term significance or impact of your work. Make it relevant to your audience.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Offer unanswered questions for future research.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Avenir Book"/>
                  <a:cs typeface="Avenir Book"/>
                </a:rPr>
                <a:t>Note how the project may evolve from here.</a:t>
              </a:r>
            </a:p>
            <a:p>
              <a:pPr lvl="0">
                <a:lnSpc>
                  <a:spcPct val="200000"/>
                </a:lnSpc>
              </a:pPr>
              <a:endParaRPr lang="en-US" sz="3700" dirty="0">
                <a:latin typeface="Cambria"/>
                <a:cs typeface="Cambria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112546" y="28580819"/>
            <a:ext cx="12907855" cy="1091003"/>
            <a:chOff x="32319032" y="20624578"/>
            <a:chExt cx="11025909" cy="1212225"/>
          </a:xfrm>
        </p:grpSpPr>
        <p:sp>
          <p:nvSpPr>
            <p:cNvPr id="40" name="Rectangle 39"/>
            <p:cNvSpPr/>
            <p:nvPr/>
          </p:nvSpPr>
          <p:spPr>
            <a:xfrm>
              <a:off x="32319032" y="20624578"/>
              <a:ext cx="11025909" cy="1212225"/>
            </a:xfrm>
            <a:prstGeom prst="rect">
              <a:avLst/>
            </a:prstGeom>
            <a:solidFill>
              <a:srgbClr val="77933C"/>
            </a:solidFill>
            <a:ln>
              <a:solidFill>
                <a:srgbClr val="77933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083231" y="20713625"/>
              <a:ext cx="9499600" cy="106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>
                  <a:solidFill>
                    <a:srgbClr val="EBF1DE"/>
                  </a:solidFill>
                  <a:latin typeface="Century Gothic"/>
                  <a:cs typeface="Century Gothic"/>
                </a:rPr>
                <a:t>Acknowledgements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5038970" y="30047269"/>
            <a:ext cx="12981431" cy="1746884"/>
          </a:xfrm>
          <a:prstGeom prst="rect">
            <a:avLst/>
          </a:prstGeom>
        </p:spPr>
        <p:txBody>
          <a:bodyPr wrap="square" lIns="85341" tIns="42670" rIns="85341" bIns="4267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dirty="0">
                <a:latin typeface="Avenir Book"/>
                <a:cs typeface="Avenir Book"/>
              </a:rPr>
              <a:t>Thank those who provided any guidance, support, or funding for your research.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0701879" y="28556836"/>
            <a:ext cx="11098206" cy="1091003"/>
            <a:chOff x="32319032" y="28747047"/>
            <a:chExt cx="11025909" cy="1212225"/>
          </a:xfrm>
        </p:grpSpPr>
        <p:sp>
          <p:nvSpPr>
            <p:cNvPr id="45" name="Rectangle 44"/>
            <p:cNvSpPr/>
            <p:nvPr/>
          </p:nvSpPr>
          <p:spPr>
            <a:xfrm>
              <a:off x="32319032" y="28747047"/>
              <a:ext cx="11025909" cy="1212225"/>
            </a:xfrm>
            <a:prstGeom prst="rect">
              <a:avLst/>
            </a:prstGeom>
            <a:solidFill>
              <a:srgbClr val="77933C"/>
            </a:solidFill>
            <a:ln>
              <a:solidFill>
                <a:srgbClr val="77933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083231" y="28796781"/>
              <a:ext cx="9499600" cy="106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>
                  <a:solidFill>
                    <a:srgbClr val="EBF1DE"/>
                  </a:solidFill>
                  <a:latin typeface="Century Gothic"/>
                  <a:cs typeface="Century Gothic"/>
                </a:rPr>
                <a:t>References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30701880" y="30047269"/>
            <a:ext cx="11424623" cy="1746884"/>
          </a:xfrm>
          <a:prstGeom prst="rect">
            <a:avLst/>
          </a:prstGeom>
        </p:spPr>
        <p:txBody>
          <a:bodyPr wrap="square" lIns="85341" tIns="42670" rIns="85341" bIns="4267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dirty="0">
                <a:latin typeface="Avenir Book"/>
                <a:cs typeface="Avenir Book"/>
              </a:rPr>
              <a:t>Include citations for any sources you used on your poster, including visuals.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5038970" y="16394880"/>
            <a:ext cx="13465620" cy="7169252"/>
            <a:chOff x="14867938" y="6063270"/>
            <a:chExt cx="14026688" cy="7965835"/>
          </a:xfrm>
        </p:grpSpPr>
        <p:sp>
          <p:nvSpPr>
            <p:cNvPr id="48" name="Rectangle 47"/>
            <p:cNvSpPr/>
            <p:nvPr/>
          </p:nvSpPr>
          <p:spPr>
            <a:xfrm>
              <a:off x="14867938" y="6063270"/>
              <a:ext cx="13522324" cy="119883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372302" y="6143282"/>
              <a:ext cx="13522324" cy="1060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entury Gothic"/>
                  <a:cs typeface="Century Gothic"/>
                </a:rPr>
                <a:t>Results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5009446" y="7827977"/>
              <a:ext cx="13522324" cy="6201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venir Book"/>
                  <a:cs typeface="Avenir Book"/>
                </a:rPr>
                <a:t>Discuss and analyze the results of your research.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4000" dirty="0">
                  <a:latin typeface="Avenir Book"/>
                  <a:cs typeface="Avenir Book"/>
                </a:rPr>
                <a:t>Explain outcomes or findings in accessible terms.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4000" dirty="0">
                  <a:latin typeface="Avenir Book"/>
                  <a:cs typeface="Avenir Book"/>
                </a:rPr>
                <a:t>You may express your results quantitatively or qualitatively. 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4000" dirty="0">
                  <a:latin typeface="Avenir Book"/>
                  <a:cs typeface="Avenir Book"/>
                </a:rPr>
                <a:t>If your research is in progress, report your preliminary results, findings, or initial trends.</a:t>
              </a:r>
            </a:p>
          </p:txBody>
        </p:sp>
      </p:grpSp>
      <p:pic>
        <p:nvPicPr>
          <p:cNvPr id="52" name="Picture 51" descr="PMSc_432_university_primary.ep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714" y="1203143"/>
            <a:ext cx="9632429" cy="44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0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29773712" y="27730404"/>
            <a:ext cx="12981432" cy="1078949"/>
          </a:xfrm>
          <a:prstGeom prst="rect">
            <a:avLst/>
          </a:prstGeom>
          <a:solidFill>
            <a:srgbClr val="FAE4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302" tIns="42651" rIns="85302" bIns="42651"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9773712" y="23246868"/>
            <a:ext cx="12981432" cy="1078949"/>
          </a:xfrm>
          <a:prstGeom prst="rect">
            <a:avLst/>
          </a:prstGeom>
          <a:solidFill>
            <a:srgbClr val="FAE4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302" tIns="42651" rIns="85302" bIns="42651"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773712" y="13596866"/>
            <a:ext cx="12981432" cy="1078949"/>
          </a:xfrm>
          <a:prstGeom prst="rect">
            <a:avLst/>
          </a:prstGeom>
          <a:solidFill>
            <a:srgbClr val="FAE4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302" tIns="42651" rIns="85302" bIns="42651"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773712" y="6023920"/>
            <a:ext cx="12981432" cy="1078949"/>
          </a:xfrm>
          <a:prstGeom prst="rect">
            <a:avLst/>
          </a:prstGeom>
          <a:solidFill>
            <a:srgbClr val="FAE4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302" tIns="42651" rIns="85302" bIns="42651"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32571" y="20920087"/>
            <a:ext cx="12981432" cy="1078949"/>
          </a:xfrm>
          <a:prstGeom prst="rect">
            <a:avLst/>
          </a:prstGeom>
          <a:solidFill>
            <a:srgbClr val="FAE4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302" tIns="42651" rIns="85302" bIns="42651"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232571" y="15204957"/>
            <a:ext cx="12981432" cy="1078949"/>
          </a:xfrm>
          <a:prstGeom prst="rect">
            <a:avLst/>
          </a:prstGeom>
          <a:solidFill>
            <a:srgbClr val="FAE4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302" tIns="42651" rIns="85302" bIns="42651"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454" y="1195660"/>
            <a:ext cx="41718682" cy="1855850"/>
          </a:xfrm>
          <a:prstGeom prst="rect">
            <a:avLst/>
          </a:prstGeom>
          <a:noFill/>
        </p:spPr>
        <p:txBody>
          <a:bodyPr wrap="square" lIns="85302" tIns="42651" rIns="85302" bIns="42651" rtlCol="0">
            <a:spAutoFit/>
          </a:bodyPr>
          <a:lstStyle/>
          <a:p>
            <a:r>
              <a:rPr lang="en-US" sz="11500" b="1" dirty="0">
                <a:solidFill>
                  <a:schemeClr val="tx2">
                    <a:lumMod val="50000"/>
                  </a:schemeClr>
                </a:solidFill>
                <a:latin typeface="Helvetica"/>
                <a:cs typeface="Helvetica"/>
              </a:rPr>
              <a:t>Title of Research Project (simple, no jargon)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2118" y="3276509"/>
            <a:ext cx="38261981" cy="972557"/>
          </a:xfrm>
          <a:prstGeom prst="rect">
            <a:avLst/>
          </a:prstGeom>
          <a:noFill/>
        </p:spPr>
        <p:txBody>
          <a:bodyPr wrap="square" lIns="85302" tIns="42651" rIns="85302" bIns="42651" rtlCol="0">
            <a:spAutoFit/>
          </a:bodyPr>
          <a:lstStyle/>
          <a:p>
            <a:r>
              <a:rPr lang="en-US" sz="5800" dirty="0">
                <a:solidFill>
                  <a:srgbClr val="10253F"/>
                </a:solidFill>
                <a:latin typeface="Helvetica"/>
                <a:cs typeface="Helvetica"/>
              </a:rPr>
              <a:t>Your Name, Department/College, Email Address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86267" y="16816830"/>
            <a:ext cx="12981432" cy="2536061"/>
          </a:xfrm>
          <a:prstGeom prst="rect">
            <a:avLst/>
          </a:prstGeom>
        </p:spPr>
        <p:txBody>
          <a:bodyPr wrap="square" lIns="85302" tIns="42651" rIns="85302" bIns="4265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latin typeface="Helvetica"/>
                <a:cs typeface="Helvetica"/>
              </a:rPr>
              <a:t>Provide a clear statement of the problem(s) you are trying to solve or the issue(s) you investigated. </a:t>
            </a:r>
          </a:p>
          <a:p>
            <a:pPr lvl="0">
              <a:lnSpc>
                <a:spcPct val="200000"/>
              </a:lnSpc>
            </a:pP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613" y="15204951"/>
            <a:ext cx="12981432" cy="972557"/>
          </a:xfrm>
          <a:prstGeom prst="rect">
            <a:avLst/>
          </a:prstGeom>
          <a:noFill/>
        </p:spPr>
        <p:txBody>
          <a:bodyPr wrap="square" lIns="85302" tIns="42651" rIns="85302" bIns="42651" rtlCol="0">
            <a:spAutoFit/>
          </a:bodyPr>
          <a:lstStyle/>
          <a:p>
            <a:r>
              <a:rPr lang="en-US" sz="5800" b="1" dirty="0">
                <a:solidFill>
                  <a:srgbClr val="10253F"/>
                </a:solidFill>
                <a:latin typeface="Helvetica"/>
                <a:cs typeface="Helvetica"/>
              </a:rPr>
              <a:t>Research Questions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4613" y="20947771"/>
            <a:ext cx="12981432" cy="972557"/>
          </a:xfrm>
          <a:prstGeom prst="rect">
            <a:avLst/>
          </a:prstGeom>
          <a:noFill/>
        </p:spPr>
        <p:txBody>
          <a:bodyPr wrap="square" lIns="85302" tIns="42651" rIns="85302" bIns="42651" rtlCol="0">
            <a:spAutoFit/>
          </a:bodyPr>
          <a:lstStyle/>
          <a:p>
            <a:r>
              <a:rPr lang="en-US" sz="5800" b="1" dirty="0">
                <a:solidFill>
                  <a:srgbClr val="10253F"/>
                </a:solidFill>
                <a:latin typeface="Helvetica"/>
                <a:cs typeface="Helvetica"/>
              </a:rPr>
              <a:t>Methods and Materials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86267" y="22591374"/>
            <a:ext cx="12981432" cy="6421202"/>
          </a:xfrm>
          <a:prstGeom prst="rect">
            <a:avLst/>
          </a:prstGeom>
        </p:spPr>
        <p:txBody>
          <a:bodyPr wrap="square" lIns="85302" tIns="42651" rIns="85302" bIns="4265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latin typeface="Helvetica"/>
                <a:cs typeface="Helvetica"/>
              </a:rPr>
              <a:t>Discuss the methods and materials you used to investigate your research question. Include (if applicable):</a:t>
            </a:r>
          </a:p>
          <a:p>
            <a:pPr marL="533125" indent="-533125">
              <a:lnSpc>
                <a:spcPct val="150000"/>
              </a:lnSpc>
              <a:buFont typeface="Arial"/>
              <a:buChar char="•"/>
            </a:pPr>
            <a:r>
              <a:rPr lang="en-US" sz="3800" dirty="0">
                <a:latin typeface="Helvetica"/>
                <a:cs typeface="Helvetica"/>
              </a:rPr>
              <a:t>Samples/measures used</a:t>
            </a:r>
          </a:p>
          <a:p>
            <a:pPr marL="533125" indent="-533125">
              <a:lnSpc>
                <a:spcPct val="150000"/>
              </a:lnSpc>
              <a:buFont typeface="Arial"/>
              <a:buChar char="•"/>
            </a:pPr>
            <a:r>
              <a:rPr lang="en-US" sz="3800" dirty="0">
                <a:latin typeface="Helvetica"/>
                <a:cs typeface="Helvetica"/>
              </a:rPr>
              <a:t>Research tools and/or equipment</a:t>
            </a:r>
          </a:p>
          <a:p>
            <a:pPr marL="533125" indent="-533125">
              <a:lnSpc>
                <a:spcPct val="150000"/>
              </a:lnSpc>
              <a:buFont typeface="Arial"/>
              <a:buChar char="•"/>
            </a:pPr>
            <a:r>
              <a:rPr lang="en-US" sz="3800" dirty="0">
                <a:latin typeface="Helvetica"/>
                <a:cs typeface="Helvetica"/>
              </a:rPr>
              <a:t>Manipulations, correlations, comparisons of interest</a:t>
            </a:r>
          </a:p>
          <a:p>
            <a:pPr marL="533125" indent="-533125">
              <a:lnSpc>
                <a:spcPct val="150000"/>
              </a:lnSpc>
              <a:buFont typeface="Arial"/>
              <a:buChar char="•"/>
            </a:pPr>
            <a:r>
              <a:rPr lang="en-US" sz="3800" dirty="0">
                <a:latin typeface="Helvetica"/>
                <a:cs typeface="Helvetica"/>
              </a:rPr>
              <a:t>Strengths and limitations of methodology</a:t>
            </a:r>
          </a:p>
          <a:p>
            <a:pPr lvl="0">
              <a:lnSpc>
                <a:spcPct val="200000"/>
              </a:lnSpc>
            </a:pPr>
            <a:endParaRPr lang="en-US" sz="3800" dirty="0">
              <a:latin typeface="Helvetica"/>
              <a:cs typeface="Helvetic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86267" y="7651512"/>
            <a:ext cx="12981432" cy="6177546"/>
          </a:xfrm>
          <a:prstGeom prst="rect">
            <a:avLst/>
          </a:prstGeom>
        </p:spPr>
        <p:txBody>
          <a:bodyPr wrap="square" lIns="85302" tIns="42651" rIns="85302" bIns="4265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latin typeface="Helvetica"/>
                <a:cs typeface="Helvetica"/>
              </a:rPr>
              <a:t>Provide background and context for your research. Briefly introduce your audience to the topic of study.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Helvetica"/>
                <a:cs typeface="Helvetica"/>
              </a:rPr>
              <a:t>You can discuss other published, scholarly work on the topic if:</a:t>
            </a:r>
          </a:p>
          <a:p>
            <a:pPr marL="533125" indent="-533125">
              <a:lnSpc>
                <a:spcPct val="150000"/>
              </a:lnSpc>
              <a:buFont typeface="Arial"/>
              <a:buChar char="•"/>
            </a:pPr>
            <a:r>
              <a:rPr lang="en-US" sz="3800" dirty="0">
                <a:latin typeface="Helvetica"/>
                <a:cs typeface="Helvetica"/>
              </a:rPr>
              <a:t>It makes a case for the necessity of your research</a:t>
            </a:r>
          </a:p>
          <a:p>
            <a:pPr marL="533125" indent="-533125">
              <a:lnSpc>
                <a:spcPct val="150000"/>
              </a:lnSpc>
              <a:buFont typeface="Arial"/>
              <a:buChar char="•"/>
            </a:pPr>
            <a:r>
              <a:rPr lang="en-US" sz="3800" dirty="0">
                <a:latin typeface="Helvetica"/>
                <a:cs typeface="Helvetica"/>
              </a:rPr>
              <a:t>It explains how your research contributes to existing knowledge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86267" y="6115360"/>
            <a:ext cx="12981432" cy="1078949"/>
          </a:xfrm>
          <a:prstGeom prst="rect">
            <a:avLst/>
          </a:prstGeom>
          <a:solidFill>
            <a:srgbClr val="FAE4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302" tIns="42651" rIns="85302" bIns="42651"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34613" y="6203703"/>
            <a:ext cx="12981432" cy="972557"/>
          </a:xfrm>
          <a:prstGeom prst="rect">
            <a:avLst/>
          </a:prstGeom>
          <a:noFill/>
        </p:spPr>
        <p:txBody>
          <a:bodyPr wrap="square" lIns="85302" tIns="42651" rIns="85302" bIns="42651" rtlCol="0">
            <a:spAutoFit/>
          </a:bodyPr>
          <a:lstStyle/>
          <a:p>
            <a:r>
              <a:rPr lang="en-US" sz="5800" b="1" dirty="0">
                <a:solidFill>
                  <a:srgbClr val="10253F"/>
                </a:solidFill>
                <a:latin typeface="Helvetica"/>
                <a:cs typeface="Helvetica"/>
              </a:rPr>
              <a:t>Background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203336" y="6073071"/>
            <a:ext cx="12981432" cy="972557"/>
          </a:xfrm>
          <a:prstGeom prst="rect">
            <a:avLst/>
          </a:prstGeom>
          <a:noFill/>
        </p:spPr>
        <p:txBody>
          <a:bodyPr wrap="square" lIns="85302" tIns="42651" rIns="85302" bIns="42651" rtlCol="0">
            <a:spAutoFit/>
          </a:bodyPr>
          <a:lstStyle/>
          <a:p>
            <a:r>
              <a:rPr lang="en-US" sz="5800" b="1" dirty="0">
                <a:solidFill>
                  <a:srgbClr val="10253F"/>
                </a:solidFill>
                <a:latin typeface="Helvetica"/>
                <a:cs typeface="Helvetica"/>
              </a:rPr>
              <a:t>Results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9854991" y="7715265"/>
            <a:ext cx="12981432" cy="5300382"/>
          </a:xfrm>
          <a:prstGeom prst="rect">
            <a:avLst/>
          </a:prstGeom>
        </p:spPr>
        <p:txBody>
          <a:bodyPr wrap="square" lIns="85302" tIns="42651" rIns="85302" bIns="4265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latin typeface="Helvetica"/>
                <a:cs typeface="Helvetica"/>
              </a:rPr>
              <a:t>Discuss and analyze the results of your research.</a:t>
            </a:r>
          </a:p>
          <a:p>
            <a:pPr marL="533125" indent="-533125">
              <a:lnSpc>
                <a:spcPct val="150000"/>
              </a:lnSpc>
              <a:buFont typeface="Arial"/>
              <a:buChar char="•"/>
            </a:pPr>
            <a:r>
              <a:rPr lang="en-US" sz="3800" dirty="0">
                <a:latin typeface="Helvetica"/>
                <a:cs typeface="Helvetica"/>
              </a:rPr>
              <a:t>Explain outcomes or findings in accessible terms.</a:t>
            </a:r>
          </a:p>
          <a:p>
            <a:pPr marL="533125" indent="-533125">
              <a:lnSpc>
                <a:spcPct val="150000"/>
              </a:lnSpc>
              <a:buFont typeface="Arial"/>
              <a:buChar char="•"/>
            </a:pPr>
            <a:r>
              <a:rPr lang="en-US" sz="3800" dirty="0">
                <a:latin typeface="Helvetica"/>
                <a:cs typeface="Helvetica"/>
              </a:rPr>
              <a:t>You may express your results quantitatively or qualitatively. </a:t>
            </a:r>
          </a:p>
          <a:p>
            <a:pPr marL="533125" indent="-533125">
              <a:lnSpc>
                <a:spcPct val="150000"/>
              </a:lnSpc>
              <a:buFont typeface="Arial"/>
              <a:buChar char="•"/>
            </a:pPr>
            <a:r>
              <a:rPr lang="en-US" sz="3800" dirty="0">
                <a:latin typeface="Helvetica"/>
                <a:cs typeface="Helvetica"/>
              </a:rPr>
              <a:t>If your research is in progress, report your preliminary results, findings, or initial trends.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203336" y="13657709"/>
            <a:ext cx="12981432" cy="972557"/>
          </a:xfrm>
          <a:prstGeom prst="rect">
            <a:avLst/>
          </a:prstGeom>
          <a:noFill/>
        </p:spPr>
        <p:txBody>
          <a:bodyPr wrap="square" lIns="85302" tIns="42651" rIns="85302" bIns="42651" rtlCol="0">
            <a:spAutoFit/>
          </a:bodyPr>
          <a:lstStyle/>
          <a:p>
            <a:r>
              <a:rPr lang="en-US" sz="5800" b="1" dirty="0">
                <a:solidFill>
                  <a:srgbClr val="10253F"/>
                </a:solidFill>
                <a:latin typeface="Helvetica"/>
                <a:cs typeface="Helvetica"/>
              </a:rPr>
              <a:t>Conclusion or Discussion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9773712" y="15028435"/>
            <a:ext cx="12981432" cy="8175528"/>
          </a:xfrm>
          <a:prstGeom prst="rect">
            <a:avLst/>
          </a:prstGeom>
        </p:spPr>
        <p:txBody>
          <a:bodyPr wrap="square" lIns="85302" tIns="42651" rIns="85302" bIns="4265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latin typeface="Helvetica"/>
                <a:cs typeface="Helvetica"/>
              </a:rPr>
              <a:t>Conclusion/Discussion:</a:t>
            </a:r>
          </a:p>
          <a:p>
            <a:pPr marL="533125" indent="-533125">
              <a:lnSpc>
                <a:spcPct val="150000"/>
              </a:lnSpc>
              <a:buFont typeface="Arial"/>
              <a:buChar char="•"/>
            </a:pPr>
            <a:r>
              <a:rPr lang="en-US" sz="3800" dirty="0">
                <a:latin typeface="Helvetica"/>
                <a:cs typeface="Helvetica"/>
              </a:rPr>
              <a:t>Explain the broader implications of your findings. Think about potential long-term significance or impact of your work. Make it relevant to your audience.</a:t>
            </a:r>
          </a:p>
          <a:p>
            <a:pPr marL="533125" indent="-533125">
              <a:lnSpc>
                <a:spcPct val="150000"/>
              </a:lnSpc>
              <a:buFont typeface="Arial"/>
              <a:buChar char="•"/>
            </a:pPr>
            <a:endParaRPr lang="en-US" sz="3800" dirty="0">
              <a:latin typeface="Helvetic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Helvetica"/>
                <a:cs typeface="Helvetica"/>
              </a:rPr>
              <a:t>Future Directions:</a:t>
            </a:r>
          </a:p>
          <a:p>
            <a:pPr marL="533125" indent="-533125">
              <a:lnSpc>
                <a:spcPct val="150000"/>
              </a:lnSpc>
              <a:buFont typeface="Arial"/>
              <a:buChar char="•"/>
            </a:pPr>
            <a:r>
              <a:rPr lang="en-US" sz="3800" dirty="0">
                <a:latin typeface="Helvetica"/>
                <a:cs typeface="Helvetica"/>
              </a:rPr>
              <a:t>Offer unanswered questions for future research.</a:t>
            </a:r>
          </a:p>
          <a:p>
            <a:pPr marL="533125" indent="-533125">
              <a:lnSpc>
                <a:spcPct val="150000"/>
              </a:lnSpc>
              <a:buFont typeface="Arial"/>
              <a:buChar char="•"/>
            </a:pPr>
            <a:r>
              <a:rPr lang="en-US" sz="3800" dirty="0">
                <a:latin typeface="Helvetica"/>
                <a:cs typeface="Helvetica"/>
              </a:rPr>
              <a:t>Note how the project may evolve from here.</a:t>
            </a:r>
          </a:p>
          <a:p>
            <a:pPr lvl="0">
              <a:lnSpc>
                <a:spcPct val="200000"/>
              </a:lnSpc>
            </a:pPr>
            <a:endParaRPr lang="en-US" sz="3800" dirty="0">
              <a:latin typeface="Helvetica"/>
              <a:cs typeface="Helvetic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138771" y="30542535"/>
            <a:ext cx="13078968" cy="1132003"/>
          </a:xfrm>
          <a:prstGeom prst="rect">
            <a:avLst/>
          </a:prstGeom>
          <a:noFill/>
        </p:spPr>
        <p:txBody>
          <a:bodyPr wrap="square" lIns="85302" tIns="42651" rIns="85302" bIns="4265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Description/explanation of graphics: Make sure to provide titles and descriptions of any visual aids you use.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5236307" y="19296192"/>
            <a:ext cx="12981432" cy="109720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302" tIns="42651" rIns="85302" bIns="42651"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pic>
        <p:nvPicPr>
          <p:cNvPr id="50" name="Picture 49" descr="camera.pn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144" y="21402271"/>
            <a:ext cx="5695229" cy="533927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8855614" y="26030695"/>
            <a:ext cx="5911920" cy="609355"/>
          </a:xfrm>
          <a:prstGeom prst="rect">
            <a:avLst/>
          </a:prstGeom>
          <a:noFill/>
        </p:spPr>
        <p:txBody>
          <a:bodyPr wrap="square" lIns="85302" tIns="42651" rIns="85302" bIns="42651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Graphics/Visual Aids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203336" y="23292577"/>
            <a:ext cx="12981432" cy="972557"/>
          </a:xfrm>
          <a:prstGeom prst="rect">
            <a:avLst/>
          </a:prstGeom>
          <a:noFill/>
        </p:spPr>
        <p:txBody>
          <a:bodyPr wrap="square" lIns="85302" tIns="42651" rIns="85302" bIns="42651" rtlCol="0">
            <a:spAutoFit/>
          </a:bodyPr>
          <a:lstStyle/>
          <a:p>
            <a:r>
              <a:rPr lang="en-US" sz="5800" b="1" dirty="0">
                <a:solidFill>
                  <a:srgbClr val="10253F"/>
                </a:solidFill>
                <a:latin typeface="Helvetica"/>
                <a:cs typeface="Helvetica"/>
              </a:rPr>
              <a:t>Acknowledgments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9854991" y="24934771"/>
            <a:ext cx="12981432" cy="1791730"/>
          </a:xfrm>
          <a:prstGeom prst="rect">
            <a:avLst/>
          </a:prstGeom>
        </p:spPr>
        <p:txBody>
          <a:bodyPr wrap="square" lIns="85302" tIns="42651" rIns="85302" bIns="4265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latin typeface="Helvetica"/>
                <a:cs typeface="Helvetica"/>
              </a:rPr>
              <a:t>Thank those who provided any guidance, support, or funding for your research.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203336" y="27758093"/>
            <a:ext cx="12981432" cy="972557"/>
          </a:xfrm>
          <a:prstGeom prst="rect">
            <a:avLst/>
          </a:prstGeom>
          <a:noFill/>
        </p:spPr>
        <p:txBody>
          <a:bodyPr wrap="square" lIns="85302" tIns="42651" rIns="85302" bIns="42651" rtlCol="0">
            <a:spAutoFit/>
          </a:bodyPr>
          <a:lstStyle/>
          <a:p>
            <a:r>
              <a:rPr lang="en-US" sz="5800" b="1" dirty="0">
                <a:solidFill>
                  <a:srgbClr val="10253F"/>
                </a:solidFill>
                <a:latin typeface="Helvetica"/>
                <a:cs typeface="Helvetica"/>
              </a:rPr>
              <a:t>References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9854991" y="29400288"/>
            <a:ext cx="12981432" cy="1791730"/>
          </a:xfrm>
          <a:prstGeom prst="rect">
            <a:avLst/>
          </a:prstGeom>
        </p:spPr>
        <p:txBody>
          <a:bodyPr wrap="square" lIns="85302" tIns="42651" rIns="85302" bIns="4265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latin typeface="Helvetica"/>
                <a:cs typeface="Helvetica"/>
              </a:rPr>
              <a:t>Include citations for any sources you used on your poster, including visuals.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6017998" y="6203703"/>
            <a:ext cx="11316874" cy="10879676"/>
            <a:chOff x="15769545" y="21440214"/>
            <a:chExt cx="13623924" cy="13970774"/>
          </a:xfrm>
        </p:grpSpPr>
        <p:sp>
          <p:nvSpPr>
            <p:cNvPr id="38" name="TextBox 37"/>
            <p:cNvSpPr txBox="1"/>
            <p:nvPr/>
          </p:nvSpPr>
          <p:spPr>
            <a:xfrm>
              <a:off x="15769545" y="33936154"/>
              <a:ext cx="13623924" cy="1474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/>
                  <a:cs typeface="Helvetica"/>
                </a:rPr>
                <a:t>Description/explanation of graphics: Make sure to provide titles and descriptions of any visual aids you use.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871146" y="21440214"/>
              <a:ext cx="13522323" cy="12191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641266" y="29583393"/>
              <a:ext cx="6158250" cy="79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>
                      <a:lumMod val="75000"/>
                    </a:schemeClr>
                  </a:solidFill>
                  <a:latin typeface="Helvetica"/>
                  <a:cs typeface="Helvetica"/>
                </a:rPr>
                <a:t>Graphics/Visual Aids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>
              <a:alphaModFix amt="21000"/>
            </a:blip>
            <a:stretch>
              <a:fillRect/>
            </a:stretch>
          </p:blipFill>
          <p:spPr>
            <a:xfrm>
              <a:off x="20193000" y="24168893"/>
              <a:ext cx="5334000" cy="5143500"/>
            </a:xfrm>
            <a:prstGeom prst="rect">
              <a:avLst/>
            </a:prstGeom>
          </p:spPr>
        </p:pic>
      </p:grpSp>
      <p:pic>
        <p:nvPicPr>
          <p:cNvPr id="35" name="Picture 34" descr="PMSu_159_university_primar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134" y="179241"/>
            <a:ext cx="10609502" cy="48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6456" y="1195651"/>
            <a:ext cx="41718680" cy="1871277"/>
          </a:xfrm>
          <a:prstGeom prst="rect">
            <a:avLst/>
          </a:prstGeom>
          <a:noFill/>
        </p:spPr>
        <p:txBody>
          <a:bodyPr wrap="square" lIns="85341" tIns="42670" rIns="85341" bIns="42670" rtlCol="0">
            <a:spAutoFit/>
          </a:bodyPr>
          <a:lstStyle/>
          <a:p>
            <a:r>
              <a:rPr lang="en-US" sz="11600" b="1" dirty="0">
                <a:solidFill>
                  <a:schemeClr val="tx2">
                    <a:lumMod val="50000"/>
                  </a:schemeClr>
                </a:solidFill>
                <a:latin typeface="Century Gothic"/>
                <a:cs typeface="Century Gothic"/>
              </a:rPr>
              <a:t>Title of Research Project (simple, no jargon)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2120" y="3276508"/>
            <a:ext cx="38261981" cy="947948"/>
          </a:xfrm>
          <a:prstGeom prst="rect">
            <a:avLst/>
          </a:prstGeom>
          <a:noFill/>
        </p:spPr>
        <p:txBody>
          <a:bodyPr wrap="square" lIns="85341" tIns="42670" rIns="85341" bIns="42670" rtlCol="0">
            <a:spAutoFit/>
          </a:bodyPr>
          <a:lstStyle/>
          <a:p>
            <a:r>
              <a:rPr lang="en-US" sz="5600" dirty="0">
                <a:solidFill>
                  <a:srgbClr val="10253F"/>
                </a:solidFill>
                <a:latin typeface="Century Gothic"/>
                <a:cs typeface="Century Gothic"/>
              </a:rPr>
              <a:t>Your Name, Department/College, Email Address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86261" y="15107436"/>
            <a:ext cx="11537606" cy="4145908"/>
            <a:chOff x="1131522" y="16894389"/>
            <a:chExt cx="13885180" cy="4606564"/>
          </a:xfrm>
        </p:grpSpPr>
        <p:sp>
          <p:nvSpPr>
            <p:cNvPr id="54" name="Rectangle 53"/>
            <p:cNvSpPr/>
            <p:nvPr/>
          </p:nvSpPr>
          <p:spPr>
            <a:xfrm>
              <a:off x="1283922" y="16894389"/>
              <a:ext cx="13522324" cy="1198834"/>
            </a:xfrm>
            <a:prstGeom prst="rect">
              <a:avLst/>
            </a:prstGeom>
            <a:solidFill>
              <a:srgbClr val="C4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1522" y="18685367"/>
              <a:ext cx="13522324" cy="28155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700" dirty="0">
                  <a:latin typeface="Palatino"/>
                  <a:cs typeface="Palatino"/>
                </a:rPr>
                <a:t>Provide a clear statement of the problem(s) you are trying to solve or the issue(s) you investigated. </a:t>
              </a:r>
            </a:p>
            <a:p>
              <a:pPr lvl="0">
                <a:lnSpc>
                  <a:spcPct val="200000"/>
                </a:lnSpc>
              </a:pPr>
              <a:endParaRPr lang="en-US" sz="2600" dirty="0">
                <a:latin typeface="Palatino"/>
                <a:cs typeface="Palatino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94378" y="16894389"/>
              <a:ext cx="13522324" cy="1060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dirty="0">
                  <a:solidFill>
                    <a:srgbClr val="FFFFFF"/>
                  </a:solidFill>
                  <a:latin typeface="Gill Sans"/>
                  <a:cs typeface="Gill Sans"/>
                </a:rPr>
                <a:t>Research Questions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494552" y="5182474"/>
            <a:ext cx="11850114" cy="8802684"/>
            <a:chOff x="13654361" y="25829842"/>
            <a:chExt cx="11822478" cy="9780760"/>
          </a:xfrm>
        </p:grpSpPr>
        <p:sp>
          <p:nvSpPr>
            <p:cNvPr id="55" name="Rectangle 54"/>
            <p:cNvSpPr/>
            <p:nvPr/>
          </p:nvSpPr>
          <p:spPr>
            <a:xfrm>
              <a:off x="13654361" y="25829842"/>
              <a:ext cx="11513526" cy="1198834"/>
            </a:xfrm>
            <a:prstGeom prst="rect">
              <a:avLst/>
            </a:prstGeom>
            <a:solidFill>
              <a:srgbClr val="C4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963313" y="25879081"/>
              <a:ext cx="11513526" cy="1060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dirty="0">
                  <a:solidFill>
                    <a:srgbClr val="FFFFFF"/>
                  </a:solidFill>
                  <a:latin typeface="Gill Sans"/>
                  <a:cs typeface="Gill Sans"/>
                </a:rPr>
                <a:t>Methods and Materials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3654361" y="27705303"/>
              <a:ext cx="11513526" cy="79052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700" dirty="0">
                  <a:latin typeface="Palatino"/>
                  <a:cs typeface="Palatino"/>
                </a:rPr>
                <a:t>Discuss the methods and materials you used to investigate your research question. Include (if applicable):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Palatino"/>
                  <a:cs typeface="Palatino"/>
                </a:rPr>
                <a:t>Samples/measures used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Palatino"/>
                  <a:cs typeface="Palatino"/>
                </a:rPr>
                <a:t>Research tools and/or equipment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Palatino"/>
                  <a:cs typeface="Palatino"/>
                </a:rPr>
                <a:t>Manipulations, correlations, comparisons of interest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Palatino"/>
                  <a:cs typeface="Palatino"/>
                </a:rPr>
                <a:t>Strengths and limitations of methodology</a:t>
              </a:r>
            </a:p>
            <a:p>
              <a:pPr lvl="0">
                <a:lnSpc>
                  <a:spcPct val="200000"/>
                </a:lnSpc>
              </a:pPr>
              <a:endParaRPr lang="en-US" sz="3700" dirty="0">
                <a:latin typeface="Palatino"/>
                <a:cs typeface="Palatino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668823" y="5136753"/>
            <a:ext cx="15086312" cy="14157360"/>
            <a:chOff x="15902859" y="6494673"/>
            <a:chExt cx="13623924" cy="13637354"/>
          </a:xfrm>
        </p:grpSpPr>
        <p:sp>
          <p:nvSpPr>
            <p:cNvPr id="23" name="TextBox 22"/>
            <p:cNvSpPr txBox="1"/>
            <p:nvPr/>
          </p:nvSpPr>
          <p:spPr>
            <a:xfrm>
              <a:off x="15902859" y="18990610"/>
              <a:ext cx="13623924" cy="1141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cs typeface="Century Gothic"/>
                </a:rPr>
                <a:t>Description/explanation of graphics: Make sure to provide titles and descriptions of any visual aids you use.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004460" y="6494673"/>
              <a:ext cx="13522323" cy="12191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Picture 33" descr="camera.png"/>
            <p:cNvPicPr>
              <a:picLocks noChangeAspect="1"/>
            </p:cNvPicPr>
            <p:nvPr/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3464" y="8834749"/>
              <a:ext cx="5932529" cy="593252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9774582" y="13977452"/>
              <a:ext cx="6158248" cy="607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bg1">
                      <a:lumMod val="75000"/>
                    </a:schemeClr>
                  </a:solidFill>
                  <a:latin typeface="Arial Black"/>
                  <a:cs typeface="Arial Black"/>
                </a:rPr>
                <a:t>Graphics/Visual Aids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86261" y="5155240"/>
            <a:ext cx="11847204" cy="7559595"/>
            <a:chOff x="1131522" y="6794844"/>
            <a:chExt cx="13885180" cy="8399550"/>
          </a:xfrm>
        </p:grpSpPr>
        <p:sp>
          <p:nvSpPr>
            <p:cNvPr id="36" name="Rectangle 35"/>
            <p:cNvSpPr/>
            <p:nvPr/>
          </p:nvSpPr>
          <p:spPr>
            <a:xfrm>
              <a:off x="1131522" y="8501678"/>
              <a:ext cx="13522324" cy="669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700" dirty="0">
                  <a:latin typeface="Palatino"/>
                  <a:cs typeface="Palatino"/>
                </a:rPr>
                <a:t>Provide background and context for your research. Briefly introduce your audience to the topic of study.</a:t>
              </a:r>
            </a:p>
            <a:p>
              <a:pPr>
                <a:lnSpc>
                  <a:spcPct val="150000"/>
                </a:lnSpc>
              </a:pPr>
              <a:r>
                <a:rPr lang="en-US" sz="3700" dirty="0">
                  <a:latin typeface="Palatino"/>
                  <a:cs typeface="Palatino"/>
                </a:rPr>
                <a:t>You can discuss other published, scholarly work on the topic if: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Palatino"/>
                  <a:cs typeface="Palatino"/>
                </a:rPr>
                <a:t>It makes a case for the necessity of your research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Palatino"/>
                  <a:cs typeface="Palatino"/>
                </a:rPr>
                <a:t>It explains how your research contributes to existing knowledge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31522" y="6794844"/>
              <a:ext cx="13522324" cy="1198834"/>
            </a:xfrm>
            <a:prstGeom prst="rect">
              <a:avLst/>
            </a:prstGeom>
            <a:solidFill>
              <a:srgbClr val="C4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94378" y="6893000"/>
              <a:ext cx="13522324" cy="1060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dirty="0">
                  <a:solidFill>
                    <a:schemeClr val="bg1"/>
                  </a:solidFill>
                  <a:latin typeface="Gill Sans"/>
                  <a:cs typeface="Gill Sans"/>
                </a:rPr>
                <a:t>Background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462262" y="15101466"/>
            <a:ext cx="11540440" cy="6860710"/>
            <a:chOff x="31014275" y="6693244"/>
            <a:chExt cx="13969847" cy="7623011"/>
          </a:xfrm>
        </p:grpSpPr>
        <p:sp>
          <p:nvSpPr>
            <p:cNvPr id="56" name="Rectangle 55"/>
            <p:cNvSpPr/>
            <p:nvPr/>
          </p:nvSpPr>
          <p:spPr>
            <a:xfrm>
              <a:off x="31014275" y="6693244"/>
              <a:ext cx="13522324" cy="1198834"/>
            </a:xfrm>
            <a:prstGeom prst="rect">
              <a:avLst/>
            </a:prstGeom>
            <a:solidFill>
              <a:srgbClr val="C4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461798" y="6747856"/>
              <a:ext cx="13522324" cy="1060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dirty="0">
                  <a:solidFill>
                    <a:srgbClr val="FFFFFF"/>
                  </a:solidFill>
                  <a:latin typeface="Gill Sans"/>
                  <a:cs typeface="Gill Sans"/>
                </a:rPr>
                <a:t>Results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098942" y="8572517"/>
              <a:ext cx="13522324" cy="5743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700" dirty="0">
                  <a:latin typeface="Palatino"/>
                  <a:cs typeface="Palatino"/>
                </a:rPr>
                <a:t>Discuss and analyze the research results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Palatino"/>
                  <a:cs typeface="Palatino"/>
                </a:rPr>
                <a:t>Explain outcomes or findings in accessible terms.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Palatino"/>
                  <a:cs typeface="Palatino"/>
                </a:rPr>
                <a:t>You may express your results quantitatively or qualitatively. 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Palatino"/>
                  <a:cs typeface="Palatino"/>
                </a:rPr>
                <a:t>If your research is in progress, report your preliminary results, findings, or initial trends.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532205" y="23856210"/>
            <a:ext cx="11170743" cy="7455019"/>
            <a:chOff x="31014275" y="15107623"/>
            <a:chExt cx="13969847" cy="8283354"/>
          </a:xfrm>
        </p:grpSpPr>
        <p:sp>
          <p:nvSpPr>
            <p:cNvPr id="57" name="Rectangle 56"/>
            <p:cNvSpPr/>
            <p:nvPr/>
          </p:nvSpPr>
          <p:spPr>
            <a:xfrm>
              <a:off x="31014275" y="15107623"/>
              <a:ext cx="13522324" cy="1198834"/>
            </a:xfrm>
            <a:prstGeom prst="rect">
              <a:avLst/>
            </a:prstGeom>
            <a:solidFill>
              <a:srgbClr val="C4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461798" y="15175231"/>
              <a:ext cx="13522324" cy="1060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dirty="0">
                  <a:solidFill>
                    <a:srgbClr val="FFFFFF"/>
                  </a:solidFill>
                  <a:latin typeface="Gill Sans"/>
                  <a:cs typeface="Gill Sans"/>
                </a:rPr>
                <a:t>Conclusion or Discussion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1014275" y="16698262"/>
              <a:ext cx="13522323" cy="6692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700" dirty="0">
                  <a:latin typeface="Palatino"/>
                  <a:cs typeface="Palatino"/>
                </a:rPr>
                <a:t>Conclusion/Discussion: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Palatino"/>
                  <a:cs typeface="Palatino"/>
                </a:rPr>
                <a:t>Explain the implications of your findings. Think about long-term significance or impact of your work. </a:t>
              </a:r>
            </a:p>
            <a:p>
              <a:pPr>
                <a:lnSpc>
                  <a:spcPct val="150000"/>
                </a:lnSpc>
              </a:pPr>
              <a:r>
                <a:rPr lang="en-US" sz="3700" dirty="0">
                  <a:latin typeface="Palatino"/>
                  <a:cs typeface="Palatino"/>
                </a:rPr>
                <a:t>Future Directions:</a:t>
              </a:r>
            </a:p>
            <a:p>
              <a:pPr marL="533381" indent="-533381">
                <a:lnSpc>
                  <a:spcPct val="150000"/>
                </a:lnSpc>
                <a:buFont typeface="Arial"/>
                <a:buChar char="•"/>
              </a:pPr>
              <a:r>
                <a:rPr lang="en-US" sz="3700" dirty="0">
                  <a:latin typeface="Palatino"/>
                  <a:cs typeface="Palatino"/>
                </a:rPr>
                <a:t>Offer unanswered questions for future research. Note how the project may evolve from here.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781331" y="20907590"/>
            <a:ext cx="14973804" cy="3440959"/>
            <a:chOff x="31014275" y="25829842"/>
            <a:chExt cx="13969847" cy="3823288"/>
          </a:xfrm>
        </p:grpSpPr>
        <p:sp>
          <p:nvSpPr>
            <p:cNvPr id="58" name="Rectangle 57"/>
            <p:cNvSpPr/>
            <p:nvPr/>
          </p:nvSpPr>
          <p:spPr>
            <a:xfrm>
              <a:off x="31014275" y="25829842"/>
              <a:ext cx="13522324" cy="1198834"/>
            </a:xfrm>
            <a:prstGeom prst="rect">
              <a:avLst/>
            </a:prstGeom>
            <a:solidFill>
              <a:srgbClr val="C4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461798" y="25880642"/>
              <a:ext cx="13522324" cy="1060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dirty="0">
                  <a:solidFill>
                    <a:srgbClr val="FFFFFF"/>
                  </a:solidFill>
                  <a:latin typeface="Gill Sans"/>
                  <a:cs typeface="Gill Sans"/>
                </a:rPr>
                <a:t>Acknowledgments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098942" y="27705303"/>
              <a:ext cx="13522324" cy="1947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700" dirty="0">
                  <a:latin typeface="Palatino"/>
                  <a:cs typeface="Palatino"/>
                </a:rPr>
                <a:t>Thank those who provided any guidance, support, or funding for your research.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781332" y="26393990"/>
            <a:ext cx="14973804" cy="3422933"/>
            <a:chOff x="31014276" y="30811552"/>
            <a:chExt cx="13969846" cy="3803259"/>
          </a:xfrm>
        </p:grpSpPr>
        <p:sp>
          <p:nvSpPr>
            <p:cNvPr id="59" name="Rectangle 58"/>
            <p:cNvSpPr/>
            <p:nvPr/>
          </p:nvSpPr>
          <p:spPr>
            <a:xfrm>
              <a:off x="31014276" y="30811552"/>
              <a:ext cx="13522324" cy="1198834"/>
            </a:xfrm>
            <a:prstGeom prst="rect">
              <a:avLst/>
            </a:prstGeom>
            <a:solidFill>
              <a:srgbClr val="C4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461799" y="30842323"/>
              <a:ext cx="13522323" cy="1060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dirty="0">
                  <a:solidFill>
                    <a:srgbClr val="FFFFFF"/>
                  </a:solidFill>
                  <a:latin typeface="Gill Sans"/>
                  <a:cs typeface="Gill Sans"/>
                </a:rPr>
                <a:t>References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1098942" y="32666984"/>
              <a:ext cx="13522324" cy="1947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700" dirty="0">
                  <a:latin typeface="Palatino"/>
                  <a:cs typeface="Palatino"/>
                </a:rPr>
                <a:t>Include citations for any sources you used on your poster, including visuals.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132121" y="20981895"/>
            <a:ext cx="11316873" cy="10916094"/>
            <a:chOff x="15769545" y="21440214"/>
            <a:chExt cx="13623924" cy="14017539"/>
          </a:xfrm>
        </p:grpSpPr>
        <p:sp>
          <p:nvSpPr>
            <p:cNvPr id="40" name="TextBox 39"/>
            <p:cNvSpPr txBox="1"/>
            <p:nvPr/>
          </p:nvSpPr>
          <p:spPr>
            <a:xfrm>
              <a:off x="15769545" y="33936152"/>
              <a:ext cx="13623924" cy="152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cs typeface="Century Gothic"/>
                </a:rPr>
                <a:t>Description/explanation of graphics: Make sure to provide titles and descriptions of any visual aids you use.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871146" y="21440214"/>
              <a:ext cx="13522323" cy="12191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641268" y="29583393"/>
              <a:ext cx="6158248" cy="150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bg1">
                      <a:lumMod val="75000"/>
                    </a:schemeClr>
                  </a:solidFill>
                  <a:latin typeface="Arial Black"/>
                  <a:cs typeface="Arial Black"/>
                </a:rPr>
                <a:t>Graphics/Visual Aids</a:t>
              </a: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alphaModFix amt="21000"/>
            </a:blip>
            <a:stretch>
              <a:fillRect/>
            </a:stretch>
          </p:blipFill>
          <p:spPr>
            <a:xfrm>
              <a:off x="20193000" y="24168893"/>
              <a:ext cx="5334000" cy="5143500"/>
            </a:xfrm>
            <a:prstGeom prst="rect">
              <a:avLst/>
            </a:prstGeom>
          </p:spPr>
        </p:pic>
      </p:grpSp>
      <p:pic>
        <p:nvPicPr>
          <p:cNvPr id="49" name="Picture 48" descr="PMSu_159_university_primar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134" y="179241"/>
            <a:ext cx="10609502" cy="48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19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6455" y="1061192"/>
            <a:ext cx="33854179" cy="1855868"/>
          </a:xfrm>
          <a:prstGeom prst="rect">
            <a:avLst/>
          </a:prstGeom>
          <a:noFill/>
        </p:spPr>
        <p:txBody>
          <a:bodyPr wrap="square" lIns="85320" tIns="42660" rIns="85320" bIns="42660" rtlCol="0">
            <a:spAutoFit/>
          </a:bodyPr>
          <a:lstStyle/>
          <a:p>
            <a:r>
              <a:rPr lang="en-US" sz="11500" b="1" dirty="0">
                <a:solidFill>
                  <a:schemeClr val="tx2">
                    <a:lumMod val="50000"/>
                  </a:schemeClr>
                </a:solidFill>
                <a:latin typeface="Garamond"/>
                <a:cs typeface="Garamond"/>
              </a:rPr>
              <a:t>Title of Research Project (simple, no jargon)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2118" y="3074814"/>
            <a:ext cx="38261981" cy="972557"/>
          </a:xfrm>
          <a:prstGeom prst="rect">
            <a:avLst/>
          </a:prstGeom>
          <a:noFill/>
        </p:spPr>
        <p:txBody>
          <a:bodyPr wrap="square" lIns="85320" tIns="42660" rIns="85320" bIns="42660" rtlCol="0">
            <a:spAutoFit/>
          </a:bodyPr>
          <a:lstStyle/>
          <a:p>
            <a:r>
              <a:rPr lang="en-US" sz="5800" dirty="0">
                <a:solidFill>
                  <a:srgbClr val="10253F"/>
                </a:solidFill>
                <a:latin typeface="Garamond"/>
                <a:cs typeface="Garamond"/>
              </a:rPr>
              <a:t>Your Name, Department/College, Email Address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35068" y="14952590"/>
            <a:ext cx="12791102" cy="4135647"/>
            <a:chOff x="1131522" y="16894389"/>
            <a:chExt cx="13674724" cy="4595162"/>
          </a:xfrm>
        </p:grpSpPr>
        <p:sp>
          <p:nvSpPr>
            <p:cNvPr id="54" name="Rectangle 53"/>
            <p:cNvSpPr/>
            <p:nvPr/>
          </p:nvSpPr>
          <p:spPr>
            <a:xfrm>
              <a:off x="1283922" y="16894389"/>
              <a:ext cx="13522324" cy="1198834"/>
            </a:xfrm>
            <a:prstGeom prst="rect">
              <a:avLst/>
            </a:prstGeom>
            <a:solidFill>
              <a:srgbClr val="90A69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1522" y="18685365"/>
              <a:ext cx="13522327" cy="28041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Garamond"/>
                  <a:cs typeface="Garamond"/>
                </a:rPr>
                <a:t>Provide a clear statement of the problem(s) you are trying to solve or the issue(s) you investigated. </a:t>
              </a:r>
            </a:p>
            <a:p>
              <a:pPr lvl="0">
                <a:lnSpc>
                  <a:spcPct val="200000"/>
                </a:lnSpc>
              </a:pPr>
              <a:endParaRPr lang="en-US" sz="2400" dirty="0">
                <a:latin typeface="Garamond"/>
                <a:cs typeface="Garamond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94377" y="16894389"/>
              <a:ext cx="11060606" cy="109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Garamond"/>
                  <a:cs typeface="Garamond"/>
                </a:rPr>
                <a:t>Research Questions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711653" y="5182475"/>
            <a:ext cx="12582067" cy="8115315"/>
            <a:chOff x="13654361" y="25829842"/>
            <a:chExt cx="11513526" cy="9017015"/>
          </a:xfrm>
        </p:grpSpPr>
        <p:sp>
          <p:nvSpPr>
            <p:cNvPr id="55" name="Rectangle 54"/>
            <p:cNvSpPr/>
            <p:nvPr/>
          </p:nvSpPr>
          <p:spPr>
            <a:xfrm>
              <a:off x="13654361" y="25829842"/>
              <a:ext cx="11513526" cy="1198834"/>
            </a:xfrm>
            <a:prstGeom prst="rect">
              <a:avLst/>
            </a:prstGeom>
            <a:solidFill>
              <a:srgbClr val="90A69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963315" y="25879079"/>
              <a:ext cx="9915187" cy="109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Garamond"/>
                  <a:cs typeface="Garamond"/>
                </a:rPr>
                <a:t>Methods and Materials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3654361" y="27705303"/>
              <a:ext cx="11513526" cy="7141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Garamond"/>
                  <a:cs typeface="Garamond"/>
                </a:rPr>
                <a:t>Discuss the methods and materials you used to investigate your research question. Include (if applicable):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Garamond"/>
                  <a:cs typeface="Garamond"/>
                </a:rPr>
                <a:t>Samples/measures used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Garamond"/>
                  <a:cs typeface="Garamond"/>
                </a:rPr>
                <a:t>Research tools and/or equipment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Garamond"/>
                  <a:cs typeface="Garamond"/>
                </a:rPr>
                <a:t>Manipulations, correlations, comparisons of interest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Garamond"/>
                  <a:cs typeface="Garamond"/>
                </a:rPr>
                <a:t>Strengths and limitations of methodology</a:t>
              </a:r>
            </a:p>
            <a:p>
              <a:pPr lvl="0">
                <a:lnSpc>
                  <a:spcPct val="200000"/>
                </a:lnSpc>
              </a:pPr>
              <a:endParaRPr lang="en-US" sz="3800" dirty="0">
                <a:latin typeface="Garamond"/>
                <a:cs typeface="Garamond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112213" y="5182476"/>
            <a:ext cx="12477278" cy="11738629"/>
            <a:chOff x="15902859" y="6494673"/>
            <a:chExt cx="13623924" cy="13851146"/>
          </a:xfrm>
        </p:grpSpPr>
        <p:sp>
          <p:nvSpPr>
            <p:cNvPr id="23" name="TextBox 22"/>
            <p:cNvSpPr txBox="1"/>
            <p:nvPr/>
          </p:nvSpPr>
          <p:spPr>
            <a:xfrm>
              <a:off x="15902859" y="18990608"/>
              <a:ext cx="13623924" cy="1355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aramond"/>
                  <a:cs typeface="Garamond"/>
                </a:rPr>
                <a:t>Description/explanation of graphics: Make sure to provide titles and descriptions of any visual aids you use.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004460" y="6494673"/>
              <a:ext cx="13522323" cy="12191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aramond"/>
                <a:cs typeface="Garamond"/>
              </a:endParaRPr>
            </a:p>
          </p:txBody>
        </p:sp>
        <p:pic>
          <p:nvPicPr>
            <p:cNvPr id="34" name="Picture 33" descr="camera.png"/>
            <p:cNvPicPr>
              <a:picLocks noChangeAspect="1"/>
            </p:cNvPicPr>
            <p:nvPr/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3464" y="8834749"/>
              <a:ext cx="5932529" cy="593252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9774580" y="13977453"/>
              <a:ext cx="6158246" cy="72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>
                      <a:lumMod val="75000"/>
                    </a:schemeClr>
                  </a:solidFill>
                  <a:latin typeface="Garamond"/>
                  <a:cs typeface="Garamond"/>
                </a:rPr>
                <a:t>Graphics/Visual Aids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35068" y="5182474"/>
            <a:ext cx="12791102" cy="5965568"/>
            <a:chOff x="1131522" y="6794844"/>
            <a:chExt cx="13522324" cy="6628407"/>
          </a:xfrm>
        </p:grpSpPr>
        <p:sp>
          <p:nvSpPr>
            <p:cNvPr id="36" name="Rectangle 35"/>
            <p:cNvSpPr/>
            <p:nvPr/>
          </p:nvSpPr>
          <p:spPr>
            <a:xfrm>
              <a:off x="1131522" y="8501676"/>
              <a:ext cx="13522324" cy="4921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Garamond"/>
                  <a:cs typeface="Garamond"/>
                </a:rPr>
                <a:t>Provide background and context for your research. Briefly introduce your audience to the topic of study.</a:t>
              </a:r>
            </a:p>
            <a:p>
              <a:pPr>
                <a:lnSpc>
                  <a:spcPct val="150000"/>
                </a:lnSpc>
              </a:pPr>
              <a:r>
                <a:rPr lang="en-US" sz="3800" dirty="0">
                  <a:latin typeface="Garamond"/>
                  <a:cs typeface="Garamond"/>
                </a:rPr>
                <a:t>You can discuss other published, scholarly work on the topic if: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Garamond"/>
                  <a:cs typeface="Garamond"/>
                </a:rPr>
                <a:t>It makes a case for the necessity of your research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Garamond"/>
                  <a:cs typeface="Garamond"/>
                </a:rPr>
                <a:t>It explains how your research contributes to existing knowledge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31522" y="6794844"/>
              <a:ext cx="13522324" cy="1198834"/>
            </a:xfrm>
            <a:prstGeom prst="rect">
              <a:avLst/>
            </a:prstGeom>
            <a:solidFill>
              <a:srgbClr val="90A69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0A69E"/>
                </a:solidFill>
                <a:latin typeface="Garamond"/>
                <a:cs typeface="Garamond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94377" y="6893000"/>
              <a:ext cx="11896822" cy="109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Garamond"/>
                  <a:cs typeface="Garamond"/>
                </a:rPr>
                <a:t>Background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672262" y="14944008"/>
            <a:ext cx="12660850" cy="6120766"/>
            <a:chOff x="31014275" y="6693244"/>
            <a:chExt cx="13606991" cy="6800848"/>
          </a:xfrm>
        </p:grpSpPr>
        <p:sp>
          <p:nvSpPr>
            <p:cNvPr id="56" name="Rectangle 55"/>
            <p:cNvSpPr/>
            <p:nvPr/>
          </p:nvSpPr>
          <p:spPr>
            <a:xfrm>
              <a:off x="31014275" y="6693244"/>
              <a:ext cx="13522324" cy="1198834"/>
            </a:xfrm>
            <a:prstGeom prst="rect">
              <a:avLst/>
            </a:prstGeom>
            <a:solidFill>
              <a:srgbClr val="90A69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461798" y="6747857"/>
              <a:ext cx="11476050" cy="109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Garamond"/>
                  <a:cs typeface="Garamond"/>
                </a:rPr>
                <a:t>Results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098940" y="8572519"/>
              <a:ext cx="13522326" cy="49215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Garamond"/>
                  <a:cs typeface="Garamond"/>
                </a:rPr>
                <a:t>Discuss and analyze the research results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Garamond"/>
                  <a:cs typeface="Garamond"/>
                </a:rPr>
                <a:t>Explain outcomes or findings in accessible terms.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Garamond"/>
                  <a:cs typeface="Garamond"/>
                </a:rPr>
                <a:t>You may express your results quantitatively or qualitatively. 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Garamond"/>
                  <a:cs typeface="Garamond"/>
                </a:rPr>
                <a:t>If your research is in progress, report your preliminary results, findings, or initial trends.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721061" y="23856213"/>
            <a:ext cx="12563242" cy="6738156"/>
            <a:chOff x="31014275" y="15107623"/>
            <a:chExt cx="13522324" cy="7486841"/>
          </a:xfrm>
        </p:grpSpPr>
        <p:sp>
          <p:nvSpPr>
            <p:cNvPr id="57" name="Rectangle 56"/>
            <p:cNvSpPr/>
            <p:nvPr/>
          </p:nvSpPr>
          <p:spPr>
            <a:xfrm>
              <a:off x="31014275" y="15107623"/>
              <a:ext cx="13522324" cy="1198834"/>
            </a:xfrm>
            <a:prstGeom prst="rect">
              <a:avLst/>
            </a:prstGeom>
            <a:solidFill>
              <a:srgbClr val="90A69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461797" y="15175227"/>
              <a:ext cx="12321324" cy="109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Garamond"/>
                  <a:cs typeface="Garamond"/>
                </a:rPr>
                <a:t>Conclusion or Discussion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1014275" y="16698263"/>
              <a:ext cx="13522324" cy="5896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Garamond"/>
                  <a:cs typeface="Garamond"/>
                </a:rPr>
                <a:t>Conclusion/Discussion: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Garamond"/>
                  <a:cs typeface="Garamond"/>
                </a:rPr>
                <a:t>Explain the implications of your findings. Think about long-term significance or impact of your work. </a:t>
              </a:r>
            </a:p>
            <a:p>
              <a:pPr>
                <a:lnSpc>
                  <a:spcPct val="150000"/>
                </a:lnSpc>
              </a:pPr>
              <a:r>
                <a:rPr lang="en-US" sz="3800" dirty="0">
                  <a:latin typeface="Garamond"/>
                  <a:cs typeface="Garamond"/>
                </a:rPr>
                <a:t>Future Directions:</a:t>
              </a:r>
            </a:p>
            <a:p>
              <a:pPr marL="533255" indent="-533255">
                <a:lnSpc>
                  <a:spcPct val="150000"/>
                </a:lnSpc>
                <a:buFont typeface="Arial"/>
                <a:buChar char="•"/>
              </a:pPr>
              <a:r>
                <a:rPr lang="en-US" sz="3800" dirty="0">
                  <a:latin typeface="Garamond"/>
                  <a:cs typeface="Garamond"/>
                </a:rPr>
                <a:t>Offer unanswered questions for future research. Note how the project may evolve from here.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112209" y="19086750"/>
            <a:ext cx="12589786" cy="3485843"/>
            <a:chOff x="31014275" y="25829842"/>
            <a:chExt cx="13606991" cy="3873158"/>
          </a:xfrm>
        </p:grpSpPr>
        <p:sp>
          <p:nvSpPr>
            <p:cNvPr id="58" name="Rectangle 57"/>
            <p:cNvSpPr/>
            <p:nvPr/>
          </p:nvSpPr>
          <p:spPr>
            <a:xfrm>
              <a:off x="31014275" y="25829842"/>
              <a:ext cx="13522324" cy="1198834"/>
            </a:xfrm>
            <a:prstGeom prst="rect">
              <a:avLst/>
            </a:prstGeom>
            <a:solidFill>
              <a:srgbClr val="90A69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461797" y="25880642"/>
              <a:ext cx="11805489" cy="109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Garamond"/>
                  <a:cs typeface="Garamond"/>
                </a:rPr>
                <a:t>Acknowledgments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098940" y="27705303"/>
              <a:ext cx="13522326" cy="1997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Garamond"/>
                  <a:cs typeface="Garamond"/>
                </a:rPr>
                <a:t>Thank those who provided any guidance, support, or funding for your research.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190550" y="24740779"/>
            <a:ext cx="12398938" cy="3467819"/>
            <a:chOff x="31014276" y="30811552"/>
            <a:chExt cx="13606990" cy="3853129"/>
          </a:xfrm>
        </p:grpSpPr>
        <p:sp>
          <p:nvSpPr>
            <p:cNvPr id="59" name="Rectangle 58"/>
            <p:cNvSpPr/>
            <p:nvPr/>
          </p:nvSpPr>
          <p:spPr>
            <a:xfrm>
              <a:off x="31014276" y="30811552"/>
              <a:ext cx="13522324" cy="1198834"/>
            </a:xfrm>
            <a:prstGeom prst="rect">
              <a:avLst/>
            </a:prstGeom>
            <a:solidFill>
              <a:srgbClr val="90A69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461802" y="30842325"/>
              <a:ext cx="11805488" cy="109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00" b="1" dirty="0">
                  <a:solidFill>
                    <a:srgbClr val="10253F"/>
                  </a:solidFill>
                  <a:latin typeface="Garamond"/>
                  <a:cs typeface="Garamond"/>
                </a:rPr>
                <a:t>References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1098943" y="32666985"/>
              <a:ext cx="13522323" cy="1997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dirty="0">
                  <a:latin typeface="Garamond"/>
                  <a:cs typeface="Garamond"/>
                </a:rPr>
                <a:t>Include citations for any sources you used on your poster, including visuals.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35067" y="20539338"/>
            <a:ext cx="12602693" cy="11346769"/>
            <a:chOff x="15769545" y="21440214"/>
            <a:chExt cx="13623924" cy="13903220"/>
          </a:xfrm>
        </p:grpSpPr>
        <p:sp>
          <p:nvSpPr>
            <p:cNvPr id="40" name="TextBox 39"/>
            <p:cNvSpPr txBox="1"/>
            <p:nvPr/>
          </p:nvSpPr>
          <p:spPr>
            <a:xfrm>
              <a:off x="15769545" y="33936150"/>
              <a:ext cx="13623924" cy="1407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aramond"/>
                  <a:cs typeface="Garamond"/>
                </a:rPr>
                <a:t>Description/explanation of graphics: Make sure to provide titles and descriptions of any visual aids you use.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871146" y="21440214"/>
              <a:ext cx="13522323" cy="121911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641270" y="29583394"/>
              <a:ext cx="6158249" cy="75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>
                      <a:lumMod val="75000"/>
                    </a:schemeClr>
                  </a:solidFill>
                  <a:latin typeface="Garamond"/>
                  <a:cs typeface="Garamond"/>
                </a:rPr>
                <a:t>Graphics/Visual Aids</a:t>
              </a: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alphaModFix amt="21000"/>
            </a:blip>
            <a:stretch>
              <a:fillRect/>
            </a:stretch>
          </p:blipFill>
          <p:spPr>
            <a:xfrm>
              <a:off x="20193000" y="24168893"/>
              <a:ext cx="5334000" cy="5143500"/>
            </a:xfrm>
            <a:prstGeom prst="rect">
              <a:avLst/>
            </a:prstGeom>
          </p:spPr>
        </p:pic>
      </p:grpSp>
      <p:pic>
        <p:nvPicPr>
          <p:cNvPr id="50" name="Picture 49" descr="PMSu_159_university_primar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134" y="179241"/>
            <a:ext cx="10609502" cy="48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6740</TotalTime>
  <Words>3292</Words>
  <Application>Microsoft Office PowerPoint</Application>
  <PresentationFormat>Custom</PresentationFormat>
  <Paragraphs>373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Arial Black</vt:lpstr>
      <vt:lpstr>Avenir Book</vt:lpstr>
      <vt:lpstr>Avenir Heavy</vt:lpstr>
      <vt:lpstr>Calibri</vt:lpstr>
      <vt:lpstr>Cambria</vt:lpstr>
      <vt:lpstr>Century Gothic</vt:lpstr>
      <vt:lpstr>Garamond</vt:lpstr>
      <vt:lpstr>Gill Sans</vt:lpstr>
      <vt:lpstr>Helvetica</vt:lpstr>
      <vt:lpstr>Palatino</vt:lpstr>
      <vt:lpstr>Wingdings</vt:lpstr>
      <vt:lpstr>Office Theme</vt:lpstr>
      <vt:lpstr>How to use this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Clapsaddle</dc:creator>
  <cp:lastModifiedBy>Chandlk</cp:lastModifiedBy>
  <cp:revision>186</cp:revision>
  <cp:lastPrinted>2014-03-11T18:42:08Z</cp:lastPrinted>
  <dcterms:created xsi:type="dcterms:W3CDTF">2011-08-16T16:17:04Z</dcterms:created>
  <dcterms:modified xsi:type="dcterms:W3CDTF">2017-09-24T19:04:47Z</dcterms:modified>
</cp:coreProperties>
</file>